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9"/>
  </p:notesMasterIdLst>
  <p:sldIdLst>
    <p:sldId id="256" r:id="rId2"/>
    <p:sldId id="257" r:id="rId3"/>
    <p:sldId id="258" r:id="rId4"/>
    <p:sldId id="259" r:id="rId5"/>
    <p:sldId id="260" r:id="rId6"/>
    <p:sldId id="272" r:id="rId7"/>
    <p:sldId id="261" r:id="rId8"/>
    <p:sldId id="262" r:id="rId9"/>
    <p:sldId id="263" r:id="rId10"/>
    <p:sldId id="264" r:id="rId11"/>
    <p:sldId id="265" r:id="rId12"/>
    <p:sldId id="267" r:id="rId13"/>
    <p:sldId id="266" r:id="rId14"/>
    <p:sldId id="268" r:id="rId15"/>
    <p:sldId id="269"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ian Guinto" initials="KG" lastIdx="1" clrIdx="0">
    <p:extLst>
      <p:ext uri="{19B8F6BF-5375-455C-9EA6-DF929625EA0E}">
        <p15:presenceInfo xmlns:p15="http://schemas.microsoft.com/office/powerpoint/2012/main" userId="772a9116b44460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859" autoAdjust="0"/>
  </p:normalViewPr>
  <p:slideViewPr>
    <p:cSldViewPr snapToGrid="0" showGuides="1">
      <p:cViewPr varScale="1">
        <p:scale>
          <a:sx n="73" d="100"/>
          <a:sy n="73" d="100"/>
        </p:scale>
        <p:origin x="102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09T15:14:46.229" idx="1">
    <p:pos x="10" y="10"/>
    <p:text/>
    <p:extLst>
      <p:ext uri="{C676402C-5697-4E1C-873F-D02D1690AC5C}">
        <p15:threadingInfo xmlns:p15="http://schemas.microsoft.com/office/powerpoint/2012/main" timeZoneBias="-6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96D27-FE3B-497F-B027-DBA04ECC0B5F}"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5BBB3-2416-4A26-9295-B43190F06E76}" type="slidenum">
              <a:rPr lang="en-US" smtClean="0"/>
              <a:t>‹#›</a:t>
            </a:fld>
            <a:endParaRPr lang="en-US"/>
          </a:p>
        </p:txBody>
      </p:sp>
    </p:spTree>
    <p:extLst>
      <p:ext uri="{BB962C8B-B14F-4D97-AF65-F5344CB8AC3E}">
        <p14:creationId xmlns:p14="http://schemas.microsoft.com/office/powerpoint/2010/main" val="1860971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will be about comparing the performance of KNN and Decision Tree when used as algorithms for Bluetooth Fingerprinting using </a:t>
            </a:r>
            <a:r>
              <a:rPr lang="en-US" dirty="0" err="1"/>
              <a:t>RSSi</a:t>
            </a:r>
            <a:endParaRPr lang="en-US" dirty="0"/>
          </a:p>
        </p:txBody>
      </p:sp>
      <p:sp>
        <p:nvSpPr>
          <p:cNvPr id="4" name="Slide Number Placeholder 3"/>
          <p:cNvSpPr>
            <a:spLocks noGrp="1"/>
          </p:cNvSpPr>
          <p:nvPr>
            <p:ph type="sldNum" sz="quarter" idx="5"/>
          </p:nvPr>
        </p:nvSpPr>
        <p:spPr/>
        <p:txBody>
          <a:bodyPr/>
          <a:lstStyle/>
          <a:p>
            <a:fld id="{D035BBB3-2416-4A26-9295-B43190F06E76}" type="slidenum">
              <a:rPr lang="en-US" smtClean="0"/>
              <a:t>1</a:t>
            </a:fld>
            <a:endParaRPr lang="en-US"/>
          </a:p>
        </p:txBody>
      </p:sp>
    </p:spTree>
    <p:extLst>
      <p:ext uri="{BB962C8B-B14F-4D97-AF65-F5344CB8AC3E}">
        <p14:creationId xmlns:p14="http://schemas.microsoft.com/office/powerpoint/2010/main" val="1106031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looked at how RSSI and distance changed over time with the hypothesis that consecutive valid readings have an association. And here we observed a U-shaped pattern on the distance graph for most beacons. So the gradual change in this pattern show that the readings were taken in sequence and it represents the speed and direction of the movement of the receiver in reference to a beacon.</a:t>
            </a:r>
          </a:p>
        </p:txBody>
      </p:sp>
      <p:sp>
        <p:nvSpPr>
          <p:cNvPr id="4" name="Slide Number Placeholder 3"/>
          <p:cNvSpPr>
            <a:spLocks noGrp="1"/>
          </p:cNvSpPr>
          <p:nvPr>
            <p:ph type="sldNum" sz="quarter" idx="5"/>
          </p:nvPr>
        </p:nvSpPr>
        <p:spPr/>
        <p:txBody>
          <a:bodyPr/>
          <a:lstStyle/>
          <a:p>
            <a:fld id="{D035BBB3-2416-4A26-9295-B43190F06E76}" type="slidenum">
              <a:rPr lang="en-US" smtClean="0"/>
              <a:t>10</a:t>
            </a:fld>
            <a:endParaRPr lang="en-US"/>
          </a:p>
        </p:txBody>
      </p:sp>
    </p:spTree>
    <p:extLst>
      <p:ext uri="{BB962C8B-B14F-4D97-AF65-F5344CB8AC3E}">
        <p14:creationId xmlns:p14="http://schemas.microsoft.com/office/powerpoint/2010/main" val="1896294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proceed to the modelling</a:t>
            </a:r>
          </a:p>
        </p:txBody>
      </p:sp>
      <p:sp>
        <p:nvSpPr>
          <p:cNvPr id="4" name="Slide Number Placeholder 3"/>
          <p:cNvSpPr>
            <a:spLocks noGrp="1"/>
          </p:cNvSpPr>
          <p:nvPr>
            <p:ph type="sldNum" sz="quarter" idx="5"/>
          </p:nvPr>
        </p:nvSpPr>
        <p:spPr/>
        <p:txBody>
          <a:bodyPr/>
          <a:lstStyle/>
          <a:p>
            <a:fld id="{D035BBB3-2416-4A26-9295-B43190F06E76}" type="slidenum">
              <a:rPr lang="en-US" smtClean="0"/>
              <a:t>11</a:t>
            </a:fld>
            <a:endParaRPr lang="en-US"/>
          </a:p>
        </p:txBody>
      </p:sp>
    </p:spTree>
    <p:extLst>
      <p:ext uri="{BB962C8B-B14F-4D97-AF65-F5344CB8AC3E}">
        <p14:creationId xmlns:p14="http://schemas.microsoft.com/office/powerpoint/2010/main" val="244354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our goal is to be able to predict the location given a set of RSSI readings from 13 beacons. Our models, as stated earlier, will be KNN and decision tree. And obviously to accomplish this task the location variable will be used as labels. </a:t>
            </a:r>
          </a:p>
          <a:p>
            <a:r>
              <a:rPr lang="en-US" dirty="0"/>
              <a:t>For the features we use raw RSSI readings and a filtered version of it computed using moving average.</a:t>
            </a:r>
          </a:p>
        </p:txBody>
      </p:sp>
      <p:sp>
        <p:nvSpPr>
          <p:cNvPr id="4" name="Slide Number Placeholder 3"/>
          <p:cNvSpPr>
            <a:spLocks noGrp="1"/>
          </p:cNvSpPr>
          <p:nvPr>
            <p:ph type="sldNum" sz="quarter" idx="5"/>
          </p:nvPr>
        </p:nvSpPr>
        <p:spPr/>
        <p:txBody>
          <a:bodyPr/>
          <a:lstStyle/>
          <a:p>
            <a:fld id="{D035BBB3-2416-4A26-9295-B43190F06E76}" type="slidenum">
              <a:rPr lang="en-US" smtClean="0"/>
              <a:t>12</a:t>
            </a:fld>
            <a:endParaRPr lang="en-US"/>
          </a:p>
        </p:txBody>
      </p:sp>
    </p:spTree>
    <p:extLst>
      <p:ext uri="{BB962C8B-B14F-4D97-AF65-F5344CB8AC3E}">
        <p14:creationId xmlns:p14="http://schemas.microsoft.com/office/powerpoint/2010/main" val="238422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optimized the models using a brute-force approach implemented via </a:t>
            </a:r>
            <a:r>
              <a:rPr lang="en-US" dirty="0" err="1"/>
              <a:t>GridSearch</a:t>
            </a:r>
            <a:r>
              <a:rPr lang="en-US" dirty="0"/>
              <a:t> and the hyperparameters considered and the results of </a:t>
            </a:r>
            <a:r>
              <a:rPr lang="en-US" dirty="0" err="1"/>
              <a:t>girdsearch</a:t>
            </a:r>
            <a:r>
              <a:rPr lang="en-US" dirty="0"/>
              <a:t> are shown in the table</a:t>
            </a:r>
          </a:p>
        </p:txBody>
      </p:sp>
      <p:sp>
        <p:nvSpPr>
          <p:cNvPr id="4" name="Slide Number Placeholder 3"/>
          <p:cNvSpPr>
            <a:spLocks noGrp="1"/>
          </p:cNvSpPr>
          <p:nvPr>
            <p:ph type="sldNum" sz="quarter" idx="5"/>
          </p:nvPr>
        </p:nvSpPr>
        <p:spPr/>
        <p:txBody>
          <a:bodyPr/>
          <a:lstStyle/>
          <a:p>
            <a:fld id="{D035BBB3-2416-4A26-9295-B43190F06E76}" type="slidenum">
              <a:rPr lang="en-US" smtClean="0"/>
              <a:t>13</a:t>
            </a:fld>
            <a:endParaRPr lang="en-US"/>
          </a:p>
        </p:txBody>
      </p:sp>
    </p:spTree>
    <p:extLst>
      <p:ext uri="{BB962C8B-B14F-4D97-AF65-F5344CB8AC3E}">
        <p14:creationId xmlns:p14="http://schemas.microsoft.com/office/powerpoint/2010/main" val="3398087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validate the model a 10-fold cross validation was done. The data was also shuffled due to the unbalanced and sequential nature of the data.</a:t>
            </a:r>
          </a:p>
        </p:txBody>
      </p:sp>
      <p:sp>
        <p:nvSpPr>
          <p:cNvPr id="4" name="Slide Number Placeholder 3"/>
          <p:cNvSpPr>
            <a:spLocks noGrp="1"/>
          </p:cNvSpPr>
          <p:nvPr>
            <p:ph type="sldNum" sz="quarter" idx="5"/>
          </p:nvPr>
        </p:nvSpPr>
        <p:spPr/>
        <p:txBody>
          <a:bodyPr/>
          <a:lstStyle/>
          <a:p>
            <a:fld id="{D035BBB3-2416-4A26-9295-B43190F06E76}" type="slidenum">
              <a:rPr lang="en-US" smtClean="0"/>
              <a:t>14</a:t>
            </a:fld>
            <a:endParaRPr lang="en-US"/>
          </a:p>
        </p:txBody>
      </p:sp>
    </p:spTree>
    <p:extLst>
      <p:ext uri="{BB962C8B-B14F-4D97-AF65-F5344CB8AC3E}">
        <p14:creationId xmlns:p14="http://schemas.microsoft.com/office/powerpoint/2010/main" val="1764036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results of the validation. Some observations: first KNN was able to have higher accuracy than decision tree using both raw RSSI and moving average as feature sets. The distance error presented using histograms gave us a broader view of the performance of our models. We see that some of the models made predictions as far as 15 units away from the correct one. But most of the prediction fall into zero distance or correct prediction except for the decision tree trained using raw RSSI.</a:t>
            </a:r>
          </a:p>
        </p:txBody>
      </p:sp>
      <p:sp>
        <p:nvSpPr>
          <p:cNvPr id="4" name="Slide Number Placeholder 3"/>
          <p:cNvSpPr>
            <a:spLocks noGrp="1"/>
          </p:cNvSpPr>
          <p:nvPr>
            <p:ph type="sldNum" sz="quarter" idx="5"/>
          </p:nvPr>
        </p:nvSpPr>
        <p:spPr/>
        <p:txBody>
          <a:bodyPr/>
          <a:lstStyle/>
          <a:p>
            <a:fld id="{D035BBB3-2416-4A26-9295-B43190F06E76}" type="slidenum">
              <a:rPr lang="en-US" smtClean="0"/>
              <a:t>15</a:t>
            </a:fld>
            <a:endParaRPr lang="en-US"/>
          </a:p>
        </p:txBody>
      </p:sp>
    </p:spTree>
    <p:extLst>
      <p:ext uri="{BB962C8B-B14F-4D97-AF65-F5344CB8AC3E}">
        <p14:creationId xmlns:p14="http://schemas.microsoft.com/office/powerpoint/2010/main" val="3649163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 model was KNN with moving average as features with mean accuracy of 44.27% (SD = 2.12%) and mean distance error of 1.20 units. While worst model was Decision Tree with raw RSSI as feature.</a:t>
            </a:r>
          </a:p>
        </p:txBody>
      </p:sp>
      <p:sp>
        <p:nvSpPr>
          <p:cNvPr id="4" name="Slide Number Placeholder 3"/>
          <p:cNvSpPr>
            <a:spLocks noGrp="1"/>
          </p:cNvSpPr>
          <p:nvPr>
            <p:ph type="sldNum" sz="quarter" idx="5"/>
          </p:nvPr>
        </p:nvSpPr>
        <p:spPr/>
        <p:txBody>
          <a:bodyPr/>
          <a:lstStyle/>
          <a:p>
            <a:fld id="{D035BBB3-2416-4A26-9295-B43190F06E76}" type="slidenum">
              <a:rPr lang="en-US" smtClean="0"/>
              <a:t>16</a:t>
            </a:fld>
            <a:endParaRPr lang="en-US"/>
          </a:p>
        </p:txBody>
      </p:sp>
    </p:spTree>
    <p:extLst>
      <p:ext uri="{BB962C8B-B14F-4D97-AF65-F5344CB8AC3E}">
        <p14:creationId xmlns:p14="http://schemas.microsoft.com/office/powerpoint/2010/main" val="1720438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5BBB3-2416-4A26-9295-B43190F06E76}" type="slidenum">
              <a:rPr lang="en-US" smtClean="0"/>
              <a:t>17</a:t>
            </a:fld>
            <a:endParaRPr lang="en-US"/>
          </a:p>
        </p:txBody>
      </p:sp>
    </p:spTree>
    <p:extLst>
      <p:ext uri="{BB962C8B-B14F-4D97-AF65-F5344CB8AC3E}">
        <p14:creationId xmlns:p14="http://schemas.microsoft.com/office/powerpoint/2010/main" val="137543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Bluetooth fingerprinting is an indoor position technique that uses *RSSI* to create unique fingerprints that identify a location in space. This task was completed using classification algorithm by dividing the space into a grid and using the grid labels as the different classes. </a:t>
            </a:r>
          </a:p>
        </p:txBody>
      </p:sp>
      <p:sp>
        <p:nvSpPr>
          <p:cNvPr id="4" name="Slide Number Placeholder 3"/>
          <p:cNvSpPr>
            <a:spLocks noGrp="1"/>
          </p:cNvSpPr>
          <p:nvPr>
            <p:ph type="sldNum" sz="quarter" idx="5"/>
          </p:nvPr>
        </p:nvSpPr>
        <p:spPr/>
        <p:txBody>
          <a:bodyPr/>
          <a:lstStyle/>
          <a:p>
            <a:fld id="{D035BBB3-2416-4A26-9295-B43190F06E76}" type="slidenum">
              <a:rPr lang="en-US" smtClean="0"/>
              <a:t>2</a:t>
            </a:fld>
            <a:endParaRPr lang="en-US"/>
          </a:p>
        </p:txBody>
      </p:sp>
    </p:spTree>
    <p:extLst>
      <p:ext uri="{BB962C8B-B14F-4D97-AF65-F5344CB8AC3E}">
        <p14:creationId xmlns:p14="http://schemas.microsoft.com/office/powerpoint/2010/main" val="1284582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goal for this project is to see which algorithm performs better for Bluetooth fingerprinting. Accuracy will be the primary measure of performance while distance error will be considered as a secondary metric. </a:t>
            </a:r>
          </a:p>
        </p:txBody>
      </p:sp>
      <p:sp>
        <p:nvSpPr>
          <p:cNvPr id="4" name="Slide Number Placeholder 3"/>
          <p:cNvSpPr>
            <a:spLocks noGrp="1"/>
          </p:cNvSpPr>
          <p:nvPr>
            <p:ph type="sldNum" sz="quarter" idx="5"/>
          </p:nvPr>
        </p:nvSpPr>
        <p:spPr/>
        <p:txBody>
          <a:bodyPr/>
          <a:lstStyle/>
          <a:p>
            <a:fld id="{D035BBB3-2416-4A26-9295-B43190F06E76}" type="slidenum">
              <a:rPr lang="en-US" smtClean="0"/>
              <a:t>3</a:t>
            </a:fld>
            <a:endParaRPr lang="en-US"/>
          </a:p>
        </p:txBody>
      </p:sp>
    </p:spTree>
    <p:extLst>
      <p:ext uri="{BB962C8B-B14F-4D97-AF65-F5344CB8AC3E}">
        <p14:creationId xmlns:p14="http://schemas.microsoft.com/office/powerpoint/2010/main" val="907004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that was used is the Bluetooth Low-Energy dataset from the UCI machine learning repository. This dataset contains RSSI measurements from 13 beacons deployed in a library as well as location labels and timestamp.</a:t>
            </a:r>
          </a:p>
        </p:txBody>
      </p:sp>
      <p:sp>
        <p:nvSpPr>
          <p:cNvPr id="4" name="Slide Number Placeholder 3"/>
          <p:cNvSpPr>
            <a:spLocks noGrp="1"/>
          </p:cNvSpPr>
          <p:nvPr>
            <p:ph type="sldNum" sz="quarter" idx="5"/>
          </p:nvPr>
        </p:nvSpPr>
        <p:spPr/>
        <p:txBody>
          <a:bodyPr/>
          <a:lstStyle/>
          <a:p>
            <a:fld id="{D035BBB3-2416-4A26-9295-B43190F06E76}" type="slidenum">
              <a:rPr lang="en-US" smtClean="0"/>
              <a:t>4</a:t>
            </a:fld>
            <a:endParaRPr lang="en-US"/>
          </a:p>
        </p:txBody>
      </p:sp>
    </p:spTree>
    <p:extLst>
      <p:ext uri="{BB962C8B-B14F-4D97-AF65-F5344CB8AC3E}">
        <p14:creationId xmlns:p14="http://schemas.microsoft.com/office/powerpoint/2010/main" val="32881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RSSI have negative values where a higher value represents shorter distances between the receiver and the specific beacon and out-of-range RSSI were represented as -200</a:t>
            </a:r>
          </a:p>
        </p:txBody>
      </p:sp>
      <p:sp>
        <p:nvSpPr>
          <p:cNvPr id="4" name="Slide Number Placeholder 3"/>
          <p:cNvSpPr>
            <a:spLocks noGrp="1"/>
          </p:cNvSpPr>
          <p:nvPr>
            <p:ph type="sldNum" sz="quarter" idx="5"/>
          </p:nvPr>
        </p:nvSpPr>
        <p:spPr/>
        <p:txBody>
          <a:bodyPr/>
          <a:lstStyle/>
          <a:p>
            <a:fld id="{D035BBB3-2416-4A26-9295-B43190F06E76}" type="slidenum">
              <a:rPr lang="en-US" smtClean="0"/>
              <a:t>5</a:t>
            </a:fld>
            <a:endParaRPr lang="en-US"/>
          </a:p>
        </p:txBody>
      </p:sp>
    </p:spTree>
    <p:extLst>
      <p:ext uri="{BB962C8B-B14F-4D97-AF65-F5344CB8AC3E}">
        <p14:creationId xmlns:p14="http://schemas.microsoft.com/office/powerpoint/2010/main" val="222248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floor layout of the library and the location of the 13 beacons and we also showed the coverage of available location labels from the dataset which covered only around a quarter of the entire space. </a:t>
            </a:r>
          </a:p>
        </p:txBody>
      </p:sp>
      <p:sp>
        <p:nvSpPr>
          <p:cNvPr id="4" name="Slide Number Placeholder 3"/>
          <p:cNvSpPr>
            <a:spLocks noGrp="1"/>
          </p:cNvSpPr>
          <p:nvPr>
            <p:ph type="sldNum" sz="quarter" idx="5"/>
          </p:nvPr>
        </p:nvSpPr>
        <p:spPr/>
        <p:txBody>
          <a:bodyPr/>
          <a:lstStyle/>
          <a:p>
            <a:fld id="{D035BBB3-2416-4A26-9295-B43190F06E76}" type="slidenum">
              <a:rPr lang="en-US" smtClean="0"/>
              <a:t>6</a:t>
            </a:fld>
            <a:endParaRPr lang="en-US"/>
          </a:p>
        </p:txBody>
      </p:sp>
    </p:spTree>
    <p:extLst>
      <p:ext uri="{BB962C8B-B14F-4D97-AF65-F5344CB8AC3E}">
        <p14:creationId xmlns:p14="http://schemas.microsoft.com/office/powerpoint/2010/main" val="2326003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data preparation the dataset was checked for missing values and invalid measurements and all of the beacons had no instances of both. Furthermore, outlier data were also found from beacons 2 and 12 and these were considered as erroneous readings and were removed from the analysis.</a:t>
            </a:r>
          </a:p>
          <a:p>
            <a:endParaRPr lang="en-US" dirty="0"/>
          </a:p>
        </p:txBody>
      </p:sp>
      <p:sp>
        <p:nvSpPr>
          <p:cNvPr id="4" name="Slide Number Placeholder 3"/>
          <p:cNvSpPr>
            <a:spLocks noGrp="1"/>
          </p:cNvSpPr>
          <p:nvPr>
            <p:ph type="sldNum" sz="quarter" idx="5"/>
          </p:nvPr>
        </p:nvSpPr>
        <p:spPr/>
        <p:txBody>
          <a:bodyPr/>
          <a:lstStyle/>
          <a:p>
            <a:fld id="{D035BBB3-2416-4A26-9295-B43190F06E76}" type="slidenum">
              <a:rPr lang="en-US" smtClean="0"/>
              <a:t>7</a:t>
            </a:fld>
            <a:endParaRPr lang="en-US"/>
          </a:p>
        </p:txBody>
      </p:sp>
    </p:spTree>
    <p:extLst>
      <p:ext uri="{BB962C8B-B14F-4D97-AF65-F5344CB8AC3E}">
        <p14:creationId xmlns:p14="http://schemas.microsoft.com/office/powerpoint/2010/main" val="3769681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explored the RSSI in relation to space and time. First we looked at the RSSI’s propagation in Space with the hypothesis that RSSI will decrease uniformly moving away from the beacon following the Log-Distance Pathloss Model. And our observations were there was an uneven propagation of the signal and there were wide variations on the raw RSSI readings taken from a specific distance however the mean RSSI was able to approximate the expected inverse log relationship.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035BBB3-2416-4A26-9295-B43190F06E76}" type="slidenum">
              <a:rPr lang="en-US" smtClean="0"/>
              <a:t>8</a:t>
            </a:fld>
            <a:endParaRPr lang="en-US"/>
          </a:p>
        </p:txBody>
      </p:sp>
    </p:spTree>
    <p:extLst>
      <p:ext uri="{BB962C8B-B14F-4D97-AF65-F5344CB8AC3E}">
        <p14:creationId xmlns:p14="http://schemas.microsoft.com/office/powerpoint/2010/main" val="3529881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looked into valid RSSI on specific grid locations. Here our hypothesis was RSSI from beacons closer to the location will be higher and that valid readings will only come from beacons close to the location. We were able to observe that yes, valid signals were only received from beacons near the location, however, shorter distances did not always translate to higher RSSI.</a:t>
            </a:r>
          </a:p>
        </p:txBody>
      </p:sp>
      <p:sp>
        <p:nvSpPr>
          <p:cNvPr id="4" name="Slide Number Placeholder 3"/>
          <p:cNvSpPr>
            <a:spLocks noGrp="1"/>
          </p:cNvSpPr>
          <p:nvPr>
            <p:ph type="sldNum" sz="quarter" idx="5"/>
          </p:nvPr>
        </p:nvSpPr>
        <p:spPr/>
        <p:txBody>
          <a:bodyPr/>
          <a:lstStyle/>
          <a:p>
            <a:fld id="{D035BBB3-2416-4A26-9295-B43190F06E76}" type="slidenum">
              <a:rPr lang="en-US" smtClean="0"/>
              <a:t>9</a:t>
            </a:fld>
            <a:endParaRPr lang="en-US"/>
          </a:p>
        </p:txBody>
      </p:sp>
    </p:spTree>
    <p:extLst>
      <p:ext uri="{BB962C8B-B14F-4D97-AF65-F5344CB8AC3E}">
        <p14:creationId xmlns:p14="http://schemas.microsoft.com/office/powerpoint/2010/main" val="2012861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73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0022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62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0648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75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3123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3279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60689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36942-C211-4B28-8DBD-C953E00AF71B}" type="datetime1">
              <a:rPr lang="en-US" smtClean="0"/>
              <a:t>6/10/2020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62887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E8D12A6-918A-48BD-8CB9-CA713993B0EA}" type="datetime1">
              <a:rPr lang="en-US" smtClean="0"/>
              <a:t>6/10/2020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8972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6/10/2020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1823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6FA2B21-3FCD-4721-B95C-427943F61125}" type="datetime1">
              <a:rPr lang="en-US" smtClean="0"/>
              <a:t>6/10/2020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B7E4EF-A1BD-40F4-AB7B-04F084DD991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481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hyperlink" Target="https://archive.ics.uci.edu/ml/datasets/BLE+RSSI+Dataset+for+Indoor+localization+and+Navigation"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815372-24B8-4D8C-899D-67DE9C793AE3}"/>
              </a:ext>
            </a:extLst>
          </p:cNvPr>
          <p:cNvPicPr>
            <a:picLocks noChangeAspect="1"/>
          </p:cNvPicPr>
          <p:nvPr/>
        </p:nvPicPr>
        <p:blipFill rotWithShape="1">
          <a:blip r:embed="rId5">
            <a:alphaModFix amt="90000"/>
          </a:blip>
          <a:srcRect t="8106" b="1533"/>
          <a:stretch/>
        </p:blipFill>
        <p:spPr>
          <a:xfrm>
            <a:off x="1" y="10"/>
            <a:ext cx="12191999" cy="6857989"/>
          </a:xfrm>
          <a:prstGeom prst="rect">
            <a:avLst/>
          </a:prstGeom>
        </p:spPr>
      </p:pic>
      <p:sp>
        <p:nvSpPr>
          <p:cNvPr id="2" name="Title 1">
            <a:extLst>
              <a:ext uri="{FF2B5EF4-FFF2-40B4-BE49-F238E27FC236}">
                <a16:creationId xmlns:a16="http://schemas.microsoft.com/office/drawing/2014/main" id="{2DE1DA40-BAC4-423F-852F-11C00020181A}"/>
              </a:ext>
            </a:extLst>
          </p:cNvPr>
          <p:cNvSpPr>
            <a:spLocks noGrp="1"/>
          </p:cNvSpPr>
          <p:nvPr>
            <p:ph type="ctrTitle"/>
          </p:nvPr>
        </p:nvSpPr>
        <p:spPr/>
        <p:txBody>
          <a:bodyPr>
            <a:noAutofit/>
          </a:bodyPr>
          <a:lstStyle/>
          <a:p>
            <a:r>
              <a:rPr lang="en-AU" sz="6000" dirty="0"/>
              <a:t>Comparison of KNN and Decision Tree Classification Algorithms for Bluetooth Fingerprinting using RSSI</a:t>
            </a:r>
            <a:endParaRPr lang="en-US" sz="6000" dirty="0"/>
          </a:p>
        </p:txBody>
      </p:sp>
      <p:sp>
        <p:nvSpPr>
          <p:cNvPr id="3" name="Subtitle 2">
            <a:extLst>
              <a:ext uri="{FF2B5EF4-FFF2-40B4-BE49-F238E27FC236}">
                <a16:creationId xmlns:a16="http://schemas.microsoft.com/office/drawing/2014/main" id="{DA088198-C54C-407D-9BF9-C46AD6219627}"/>
              </a:ext>
            </a:extLst>
          </p:cNvPr>
          <p:cNvSpPr>
            <a:spLocks noGrp="1"/>
          </p:cNvSpPr>
          <p:nvPr>
            <p:ph type="subTitle" idx="1"/>
          </p:nvPr>
        </p:nvSpPr>
        <p:spPr/>
        <p:txBody>
          <a:bodyPr>
            <a:normAutofit/>
          </a:bodyPr>
          <a:lstStyle/>
          <a:p>
            <a:r>
              <a:rPr lang="en-US" dirty="0"/>
              <a:t>Kristian James p. Guinto – s3826723</a:t>
            </a:r>
          </a:p>
          <a:p>
            <a:r>
              <a:rPr lang="en-US" dirty="0" err="1"/>
              <a:t>Rmit</a:t>
            </a:r>
            <a:r>
              <a:rPr lang="en-US" dirty="0"/>
              <a:t> university</a:t>
            </a:r>
          </a:p>
        </p:txBody>
      </p:sp>
      <p:pic>
        <p:nvPicPr>
          <p:cNvPr id="5" name="1">
            <a:hlinkClick r:id="" action="ppaction://media"/>
            <a:extLst>
              <a:ext uri="{FF2B5EF4-FFF2-40B4-BE49-F238E27FC236}">
                <a16:creationId xmlns:a16="http://schemas.microsoft.com/office/drawing/2014/main" id="{A3972F77-BC12-4EAD-A6C0-380FE2371B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4959" y="271589"/>
            <a:ext cx="487363" cy="487363"/>
          </a:xfrm>
          <a:prstGeom prst="rect">
            <a:avLst/>
          </a:prstGeom>
        </p:spPr>
      </p:pic>
    </p:spTree>
    <p:extLst>
      <p:ext uri="{BB962C8B-B14F-4D97-AF65-F5344CB8AC3E}">
        <p14:creationId xmlns:p14="http://schemas.microsoft.com/office/powerpoint/2010/main" val="173271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8823-1FCA-40D8-98AB-37B754368D31}"/>
              </a:ext>
            </a:extLst>
          </p:cNvPr>
          <p:cNvSpPr>
            <a:spLocks noGrp="1"/>
          </p:cNvSpPr>
          <p:nvPr>
            <p:ph type="title"/>
          </p:nvPr>
        </p:nvSpPr>
        <p:spPr/>
        <p:txBody>
          <a:bodyPr/>
          <a:lstStyle/>
          <a:p>
            <a:r>
              <a:rPr lang="en-US" dirty="0"/>
              <a:t>Data Exploration</a:t>
            </a:r>
          </a:p>
        </p:txBody>
      </p:sp>
      <p:sp>
        <p:nvSpPr>
          <p:cNvPr id="5" name="TextBox 4">
            <a:extLst>
              <a:ext uri="{FF2B5EF4-FFF2-40B4-BE49-F238E27FC236}">
                <a16:creationId xmlns:a16="http://schemas.microsoft.com/office/drawing/2014/main" id="{82DCDADC-E8AD-42FB-9A65-A5CAA4A26CC2}"/>
              </a:ext>
            </a:extLst>
          </p:cNvPr>
          <p:cNvSpPr txBox="1"/>
          <p:nvPr/>
        </p:nvSpPr>
        <p:spPr>
          <a:xfrm>
            <a:off x="1097280" y="1981200"/>
            <a:ext cx="6593840" cy="461665"/>
          </a:xfrm>
          <a:prstGeom prst="rect">
            <a:avLst/>
          </a:prstGeom>
          <a:noFill/>
        </p:spPr>
        <p:txBody>
          <a:bodyPr wrap="square" rtlCol="0">
            <a:spAutoFit/>
          </a:bodyPr>
          <a:lstStyle/>
          <a:p>
            <a:r>
              <a:rPr lang="en-US" sz="2400" b="1" dirty="0"/>
              <a:t>RSSI and Distance in Time</a:t>
            </a:r>
          </a:p>
        </p:txBody>
      </p:sp>
      <p:sp>
        <p:nvSpPr>
          <p:cNvPr id="6" name="TextBox 5">
            <a:extLst>
              <a:ext uri="{FF2B5EF4-FFF2-40B4-BE49-F238E27FC236}">
                <a16:creationId xmlns:a16="http://schemas.microsoft.com/office/drawing/2014/main" id="{40120F09-8E06-41A6-AEAA-93C4D5CB6D2B}"/>
              </a:ext>
            </a:extLst>
          </p:cNvPr>
          <p:cNvSpPr txBox="1"/>
          <p:nvPr/>
        </p:nvSpPr>
        <p:spPr>
          <a:xfrm>
            <a:off x="7265707" y="2043086"/>
            <a:ext cx="4263564" cy="984885"/>
          </a:xfrm>
          <a:prstGeom prst="rect">
            <a:avLst/>
          </a:prstGeom>
          <a:noFill/>
        </p:spPr>
        <p:txBody>
          <a:bodyPr wrap="square" rtlCol="0">
            <a:spAutoFit/>
          </a:bodyPr>
          <a:lstStyle/>
          <a:p>
            <a:r>
              <a:rPr lang="en-US" b="1" dirty="0"/>
              <a:t>Hypothesis</a:t>
            </a:r>
            <a:r>
              <a:rPr lang="en-US" dirty="0"/>
              <a:t>:</a:t>
            </a:r>
          </a:p>
          <a:p>
            <a:pPr marL="285750" indent="-285750">
              <a:buFont typeface="Arial" panose="020B0604020202020204" pitchFamily="34" charset="0"/>
              <a:buChar char="•"/>
            </a:pPr>
            <a:r>
              <a:rPr lang="en-US" sz="2000" dirty="0"/>
              <a:t>Consecutive valid readings have an association</a:t>
            </a:r>
          </a:p>
        </p:txBody>
      </p:sp>
      <p:sp>
        <p:nvSpPr>
          <p:cNvPr id="7" name="TextBox 6">
            <a:extLst>
              <a:ext uri="{FF2B5EF4-FFF2-40B4-BE49-F238E27FC236}">
                <a16:creationId xmlns:a16="http://schemas.microsoft.com/office/drawing/2014/main" id="{B5980EA0-92C9-4FE0-BDC1-E8AC1E6C1C91}"/>
              </a:ext>
            </a:extLst>
          </p:cNvPr>
          <p:cNvSpPr txBox="1"/>
          <p:nvPr/>
        </p:nvSpPr>
        <p:spPr>
          <a:xfrm>
            <a:off x="7265707" y="3028302"/>
            <a:ext cx="4037062" cy="2308324"/>
          </a:xfrm>
          <a:prstGeom prst="rect">
            <a:avLst/>
          </a:prstGeom>
          <a:noFill/>
        </p:spPr>
        <p:txBody>
          <a:bodyPr wrap="square" rtlCol="0">
            <a:spAutoFit/>
          </a:bodyPr>
          <a:lstStyle/>
          <a:p>
            <a:r>
              <a:rPr lang="en-US" b="1" dirty="0"/>
              <a:t>Observation</a:t>
            </a:r>
            <a:r>
              <a:rPr lang="en-US" dirty="0"/>
              <a:t>:</a:t>
            </a:r>
          </a:p>
          <a:p>
            <a:pPr marL="285750" indent="-285750">
              <a:buFont typeface="Arial" panose="020B0604020202020204" pitchFamily="34" charset="0"/>
              <a:buChar char="•"/>
            </a:pPr>
            <a:r>
              <a:rPr lang="en-US" dirty="0"/>
              <a:t>A U-shaped pattern on the distance was observed from most beacons.</a:t>
            </a:r>
          </a:p>
          <a:p>
            <a:pPr marL="285750" indent="-285750">
              <a:buFont typeface="Arial" panose="020B0604020202020204" pitchFamily="34" charset="0"/>
              <a:buChar char="•"/>
            </a:pPr>
            <a:r>
              <a:rPr lang="en-AU" dirty="0"/>
              <a:t>The gradual change in the U-shaped pattern show that the datapoints were sequential and represents the speed and direction of the movement of a receiver in reference to a beacon. </a:t>
            </a:r>
            <a:endParaRPr lang="en-US" dirty="0"/>
          </a:p>
        </p:txBody>
      </p:sp>
      <p:pic>
        <p:nvPicPr>
          <p:cNvPr id="11" name="Picture 10">
            <a:extLst>
              <a:ext uri="{FF2B5EF4-FFF2-40B4-BE49-F238E27FC236}">
                <a16:creationId xmlns:a16="http://schemas.microsoft.com/office/drawing/2014/main" id="{2CCDD9CE-93BD-4C67-81B3-31C233DDB73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05342" y="2629383"/>
            <a:ext cx="5746459" cy="3184188"/>
          </a:xfrm>
          <a:prstGeom prst="rect">
            <a:avLst/>
          </a:prstGeom>
          <a:noFill/>
          <a:ln>
            <a:noFill/>
          </a:ln>
        </p:spPr>
      </p:pic>
      <p:pic>
        <p:nvPicPr>
          <p:cNvPr id="3" name="10">
            <a:hlinkClick r:id="" action="ppaction://media"/>
            <a:extLst>
              <a:ext uri="{FF2B5EF4-FFF2-40B4-BE49-F238E27FC236}">
                <a16:creationId xmlns:a16="http://schemas.microsoft.com/office/drawing/2014/main" id="{2CD565AA-F372-4272-B9EE-D27FD807E8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8957" y="430815"/>
            <a:ext cx="487363" cy="487363"/>
          </a:xfrm>
          <a:prstGeom prst="rect">
            <a:avLst/>
          </a:prstGeom>
        </p:spPr>
      </p:pic>
    </p:spTree>
    <p:extLst>
      <p:ext uri="{BB962C8B-B14F-4D97-AF65-F5344CB8AC3E}">
        <p14:creationId xmlns:p14="http://schemas.microsoft.com/office/powerpoint/2010/main" val="82237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815372-24B8-4D8C-899D-67DE9C793AE3}"/>
              </a:ext>
            </a:extLst>
          </p:cNvPr>
          <p:cNvPicPr>
            <a:picLocks noChangeAspect="1"/>
          </p:cNvPicPr>
          <p:nvPr/>
        </p:nvPicPr>
        <p:blipFill rotWithShape="1">
          <a:blip r:embed="rId3">
            <a:alphaModFix amt="90000"/>
          </a:blip>
          <a:srcRect t="8106" b="1533"/>
          <a:stretch/>
        </p:blipFill>
        <p:spPr>
          <a:xfrm>
            <a:off x="1" y="10"/>
            <a:ext cx="12191999" cy="6857989"/>
          </a:xfrm>
          <a:prstGeom prst="rect">
            <a:avLst/>
          </a:prstGeom>
        </p:spPr>
      </p:pic>
      <p:sp>
        <p:nvSpPr>
          <p:cNvPr id="2" name="Title 1">
            <a:extLst>
              <a:ext uri="{FF2B5EF4-FFF2-40B4-BE49-F238E27FC236}">
                <a16:creationId xmlns:a16="http://schemas.microsoft.com/office/drawing/2014/main" id="{2DE1DA40-BAC4-423F-852F-11C00020181A}"/>
              </a:ext>
            </a:extLst>
          </p:cNvPr>
          <p:cNvSpPr>
            <a:spLocks noGrp="1"/>
          </p:cNvSpPr>
          <p:nvPr>
            <p:ph type="ctrTitle"/>
          </p:nvPr>
        </p:nvSpPr>
        <p:spPr>
          <a:xfrm>
            <a:off x="1066800" y="2759977"/>
            <a:ext cx="10058400" cy="1028239"/>
          </a:xfrm>
        </p:spPr>
        <p:txBody>
          <a:bodyPr>
            <a:noAutofit/>
          </a:bodyPr>
          <a:lstStyle/>
          <a:p>
            <a:pPr algn="ctr"/>
            <a:r>
              <a:rPr lang="en-AU" sz="7200" b="1" dirty="0">
                <a:solidFill>
                  <a:schemeClr val="bg1"/>
                </a:solidFill>
              </a:rPr>
              <a:t>MODELLING</a:t>
            </a:r>
            <a:endParaRPr lang="en-US" sz="7200" b="1" dirty="0">
              <a:solidFill>
                <a:schemeClr val="bg1"/>
              </a:solidFill>
            </a:endParaRPr>
          </a:p>
        </p:txBody>
      </p:sp>
    </p:spTree>
    <p:extLst>
      <p:ext uri="{BB962C8B-B14F-4D97-AF65-F5344CB8AC3E}">
        <p14:creationId xmlns:p14="http://schemas.microsoft.com/office/powerpoint/2010/main" val="367374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75B3-3BFB-4552-92E7-4287E14A6F24}"/>
              </a:ext>
            </a:extLst>
          </p:cNvPr>
          <p:cNvSpPr>
            <a:spLocks noGrp="1"/>
          </p:cNvSpPr>
          <p:nvPr>
            <p:ph type="title"/>
          </p:nvPr>
        </p:nvSpPr>
        <p:spPr/>
        <p:txBody>
          <a:bodyPr/>
          <a:lstStyle/>
          <a:p>
            <a:r>
              <a:rPr lang="en-AU" dirty="0"/>
              <a:t>Feature Extraction &amp; Model Selection</a:t>
            </a:r>
            <a:endParaRPr lang="en-US" dirty="0"/>
          </a:p>
        </p:txBody>
      </p:sp>
      <p:sp>
        <p:nvSpPr>
          <p:cNvPr id="3" name="Content Placeholder 2">
            <a:extLst>
              <a:ext uri="{FF2B5EF4-FFF2-40B4-BE49-F238E27FC236}">
                <a16:creationId xmlns:a16="http://schemas.microsoft.com/office/drawing/2014/main" id="{02AF47E7-E253-490C-9543-3ECFD9DA7D01}"/>
              </a:ext>
            </a:extLst>
          </p:cNvPr>
          <p:cNvSpPr>
            <a:spLocks noGrp="1"/>
          </p:cNvSpPr>
          <p:nvPr>
            <p:ph idx="1"/>
          </p:nvPr>
        </p:nvSpPr>
        <p:spPr>
          <a:xfrm>
            <a:off x="461877" y="1918437"/>
            <a:ext cx="4220724" cy="3889291"/>
          </a:xfrm>
        </p:spPr>
        <p:txBody>
          <a:bodyPr>
            <a:normAutofit fontScale="92500" lnSpcReduction="10000"/>
          </a:bodyPr>
          <a:lstStyle/>
          <a:p>
            <a:pPr algn="just"/>
            <a:r>
              <a:rPr lang="en-US" sz="3200" dirty="0">
                <a:solidFill>
                  <a:schemeClr val="accent1"/>
                </a:solidFill>
              </a:rPr>
              <a:t>Goal:</a:t>
            </a:r>
            <a:r>
              <a:rPr lang="en-US" dirty="0"/>
              <a:t> To be able to predict the location (e.g. J04, K12) given a set of RSSI readings from the 13 beacons. </a:t>
            </a:r>
          </a:p>
          <a:p>
            <a:pPr algn="just"/>
            <a:r>
              <a:rPr lang="en-US" sz="3200" dirty="0">
                <a:solidFill>
                  <a:schemeClr val="accent1"/>
                </a:solidFill>
              </a:rPr>
              <a:t>Task: </a:t>
            </a:r>
            <a:r>
              <a:rPr lang="en-US" dirty="0"/>
              <a:t>Classification task</a:t>
            </a:r>
          </a:p>
          <a:p>
            <a:pPr algn="just"/>
            <a:r>
              <a:rPr lang="en-US" sz="3200" dirty="0">
                <a:solidFill>
                  <a:schemeClr val="accent1"/>
                </a:solidFill>
              </a:rPr>
              <a:t>Models: </a:t>
            </a:r>
            <a:r>
              <a:rPr lang="en-US" dirty="0"/>
              <a:t>K Nearest Neighbors and Decision Tree</a:t>
            </a:r>
          </a:p>
          <a:p>
            <a:pPr algn="just"/>
            <a:r>
              <a:rPr lang="en-US" sz="3200" dirty="0">
                <a:solidFill>
                  <a:schemeClr val="accent1"/>
                </a:solidFill>
              </a:rPr>
              <a:t>Labels: </a:t>
            </a:r>
            <a:r>
              <a:rPr lang="en-US" dirty="0"/>
              <a:t>Location labels</a:t>
            </a:r>
          </a:p>
          <a:p>
            <a:pPr algn="just"/>
            <a:r>
              <a:rPr lang="en-US" sz="3200" dirty="0">
                <a:solidFill>
                  <a:schemeClr val="accent1"/>
                </a:solidFill>
              </a:rPr>
              <a:t>Features: </a:t>
            </a:r>
            <a:r>
              <a:rPr lang="en-US" dirty="0"/>
              <a:t>Raw RSSI readings and moving average RSSI</a:t>
            </a:r>
          </a:p>
        </p:txBody>
      </p:sp>
      <p:pic>
        <p:nvPicPr>
          <p:cNvPr id="4" name="12">
            <a:hlinkClick r:id="" action="ppaction://media"/>
            <a:extLst>
              <a:ext uri="{FF2B5EF4-FFF2-40B4-BE49-F238E27FC236}">
                <a16:creationId xmlns:a16="http://schemas.microsoft.com/office/drawing/2014/main" id="{87ED96D0-DA8E-48D5-B3CB-55B6EADB7C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917" y="286603"/>
            <a:ext cx="487363" cy="487363"/>
          </a:xfrm>
          <a:prstGeom prst="rect">
            <a:avLst/>
          </a:prstGeom>
        </p:spPr>
      </p:pic>
      <p:pic>
        <p:nvPicPr>
          <p:cNvPr id="6" name="Picture 5">
            <a:extLst>
              <a:ext uri="{FF2B5EF4-FFF2-40B4-BE49-F238E27FC236}">
                <a16:creationId xmlns:a16="http://schemas.microsoft.com/office/drawing/2014/main" id="{BCF271AB-E02E-4227-B83A-3444A680C5C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934847" y="1918436"/>
            <a:ext cx="6689593" cy="3746639"/>
          </a:xfrm>
          <a:prstGeom prst="rect">
            <a:avLst/>
          </a:prstGeom>
          <a:noFill/>
          <a:ln>
            <a:noFill/>
          </a:ln>
        </p:spPr>
      </p:pic>
    </p:spTree>
    <p:extLst>
      <p:ext uri="{BB962C8B-B14F-4D97-AF65-F5344CB8AC3E}">
        <p14:creationId xmlns:p14="http://schemas.microsoft.com/office/powerpoint/2010/main" val="6098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8823-1FCA-40D8-98AB-37B754368D31}"/>
              </a:ext>
            </a:extLst>
          </p:cNvPr>
          <p:cNvSpPr>
            <a:spLocks noGrp="1"/>
          </p:cNvSpPr>
          <p:nvPr>
            <p:ph type="title"/>
          </p:nvPr>
        </p:nvSpPr>
        <p:spPr/>
        <p:txBody>
          <a:bodyPr/>
          <a:lstStyle/>
          <a:p>
            <a:r>
              <a:rPr lang="en-US" dirty="0"/>
              <a:t>Parameter Tuning and Model Validation</a:t>
            </a:r>
          </a:p>
        </p:txBody>
      </p:sp>
      <p:sp>
        <p:nvSpPr>
          <p:cNvPr id="8" name="Content Placeholder 2">
            <a:extLst>
              <a:ext uri="{FF2B5EF4-FFF2-40B4-BE49-F238E27FC236}">
                <a16:creationId xmlns:a16="http://schemas.microsoft.com/office/drawing/2014/main" id="{4A60A5C9-8E2E-4741-8454-D83E2F8ECA15}"/>
              </a:ext>
            </a:extLst>
          </p:cNvPr>
          <p:cNvSpPr>
            <a:spLocks noGrp="1"/>
          </p:cNvSpPr>
          <p:nvPr>
            <p:ph idx="1"/>
          </p:nvPr>
        </p:nvSpPr>
        <p:spPr>
          <a:xfrm>
            <a:off x="1097279" y="1943605"/>
            <a:ext cx="10058399" cy="1450757"/>
          </a:xfrm>
        </p:spPr>
        <p:txBody>
          <a:bodyPr>
            <a:normAutofit fontScale="92500"/>
          </a:bodyPr>
          <a:lstStyle/>
          <a:p>
            <a:pPr algn="just"/>
            <a:r>
              <a:rPr lang="en-US" sz="3200" dirty="0">
                <a:solidFill>
                  <a:schemeClr val="accent1"/>
                </a:solidFill>
              </a:rPr>
              <a:t>Parameter Tuning: </a:t>
            </a:r>
            <a:r>
              <a:rPr lang="en-US" sz="2400" dirty="0">
                <a:solidFill>
                  <a:schemeClr val="tx1"/>
                </a:solidFill>
              </a:rPr>
              <a:t>The models were optimized using brute-force approach by testing the performance (mean accuracy) using different combination of parameter values. This was implemented using </a:t>
            </a:r>
            <a:r>
              <a:rPr lang="en-US" sz="2400" dirty="0" err="1">
                <a:solidFill>
                  <a:schemeClr val="tx1"/>
                </a:solidFill>
              </a:rPr>
              <a:t>GridSearchCV</a:t>
            </a:r>
            <a:r>
              <a:rPr lang="en-US" sz="2400" dirty="0">
                <a:solidFill>
                  <a:schemeClr val="tx1"/>
                </a:solidFill>
              </a:rPr>
              <a:t> library from </a:t>
            </a:r>
            <a:r>
              <a:rPr lang="en-US" sz="2400" dirty="0" err="1">
                <a:solidFill>
                  <a:schemeClr val="tx1"/>
                </a:solidFill>
              </a:rPr>
              <a:t>sklearn</a:t>
            </a:r>
            <a:r>
              <a:rPr lang="en-US" sz="2400" dirty="0">
                <a:solidFill>
                  <a:schemeClr val="tx1"/>
                </a:solidFill>
              </a:rPr>
              <a:t>.</a:t>
            </a:r>
            <a:r>
              <a:rPr lang="en-US" sz="3200" dirty="0">
                <a:solidFill>
                  <a:schemeClr val="accent1"/>
                </a:solidFill>
              </a:rPr>
              <a:t> </a:t>
            </a:r>
            <a:endParaRPr lang="en-US" dirty="0"/>
          </a:p>
        </p:txBody>
      </p:sp>
      <p:graphicFrame>
        <p:nvGraphicFramePr>
          <p:cNvPr id="4" name="Table 3">
            <a:extLst>
              <a:ext uri="{FF2B5EF4-FFF2-40B4-BE49-F238E27FC236}">
                <a16:creationId xmlns:a16="http://schemas.microsoft.com/office/drawing/2014/main" id="{580CBC99-6AB8-4683-8530-774488BAAE48}"/>
              </a:ext>
            </a:extLst>
          </p:cNvPr>
          <p:cNvGraphicFramePr>
            <a:graphicFrameLocks noGrp="1"/>
          </p:cNvGraphicFramePr>
          <p:nvPr>
            <p:extLst>
              <p:ext uri="{D42A27DB-BD31-4B8C-83A1-F6EECF244321}">
                <p14:modId xmlns:p14="http://schemas.microsoft.com/office/powerpoint/2010/main" val="190788277"/>
              </p:ext>
            </p:extLst>
          </p:nvPr>
        </p:nvGraphicFramePr>
        <p:xfrm>
          <a:off x="1097278" y="3429000"/>
          <a:ext cx="10058399" cy="2015428"/>
        </p:xfrm>
        <a:graphic>
          <a:graphicData uri="http://schemas.openxmlformats.org/drawingml/2006/table">
            <a:tbl>
              <a:tblPr firstRow="1" firstCol="1" bandRow="1">
                <a:tableStyleId>{5C22544A-7EE6-4342-B048-85BDC9FD1C3A}</a:tableStyleId>
              </a:tblPr>
              <a:tblGrid>
                <a:gridCol w="2664245">
                  <a:extLst>
                    <a:ext uri="{9D8B030D-6E8A-4147-A177-3AD203B41FA5}">
                      <a16:colId xmlns:a16="http://schemas.microsoft.com/office/drawing/2014/main" val="1020632239"/>
                    </a:ext>
                  </a:extLst>
                </a:gridCol>
                <a:gridCol w="3624159">
                  <a:extLst>
                    <a:ext uri="{9D8B030D-6E8A-4147-A177-3AD203B41FA5}">
                      <a16:colId xmlns:a16="http://schemas.microsoft.com/office/drawing/2014/main" val="1517259368"/>
                    </a:ext>
                  </a:extLst>
                </a:gridCol>
                <a:gridCol w="3769995">
                  <a:extLst>
                    <a:ext uri="{9D8B030D-6E8A-4147-A177-3AD203B41FA5}">
                      <a16:colId xmlns:a16="http://schemas.microsoft.com/office/drawing/2014/main" val="885250191"/>
                    </a:ext>
                  </a:extLst>
                </a:gridCol>
              </a:tblGrid>
              <a:tr h="0">
                <a:tc>
                  <a:txBody>
                    <a:bodyPr/>
                    <a:lstStyle/>
                    <a:p>
                      <a:pPr marL="0" marR="0" algn="ctr">
                        <a:lnSpc>
                          <a:spcPct val="107000"/>
                        </a:lnSpc>
                        <a:spcBef>
                          <a:spcPts val="0"/>
                        </a:spcBef>
                        <a:spcAft>
                          <a:spcPts val="0"/>
                        </a:spcAft>
                      </a:pPr>
                      <a:r>
                        <a:rPr lang="en-AU" sz="1800">
                          <a:effectLst/>
                        </a:rPr>
                        <a:t>Algorithm</a:t>
                      </a:r>
                      <a:endParaRPr lang="en-US" sz="24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800">
                          <a:effectLst/>
                        </a:rPr>
                        <a:t>Parameters Considered</a:t>
                      </a:r>
                      <a:endParaRPr lang="en-US" sz="24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800">
                          <a:effectLst/>
                        </a:rPr>
                        <a:t>Optimal Parameters</a:t>
                      </a:r>
                      <a:endParaRPr lang="en-US" sz="24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extLst>
                  <a:ext uri="{0D108BD9-81ED-4DB2-BD59-A6C34878D82A}">
                    <a16:rowId xmlns:a16="http://schemas.microsoft.com/office/drawing/2014/main" val="570127869"/>
                  </a:ext>
                </a:extLst>
              </a:tr>
              <a:tr h="0">
                <a:tc>
                  <a:txBody>
                    <a:bodyPr/>
                    <a:lstStyle/>
                    <a:p>
                      <a:pPr marL="0" marR="0" algn="just">
                        <a:lnSpc>
                          <a:spcPct val="107000"/>
                        </a:lnSpc>
                        <a:spcBef>
                          <a:spcPts val="0"/>
                        </a:spcBef>
                        <a:spcAft>
                          <a:spcPts val="800"/>
                        </a:spcAft>
                      </a:pPr>
                      <a:r>
                        <a:rPr lang="en-AU" sz="1800">
                          <a:effectLst/>
                        </a:rPr>
                        <a:t>K Nearest Neighbours</a:t>
                      </a:r>
                      <a:endParaRPr lang="en-US" sz="24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AU" sz="1800" dirty="0">
                          <a:effectLst/>
                        </a:rPr>
                        <a:t>Weights - Uniform and distance</a:t>
                      </a:r>
                      <a:endParaRPr lang="en-US" sz="2400" dirty="0">
                        <a:effectLst/>
                      </a:endParaRPr>
                    </a:p>
                    <a:p>
                      <a:pPr marL="0" marR="0" algn="just">
                        <a:lnSpc>
                          <a:spcPct val="107000"/>
                        </a:lnSpc>
                        <a:spcBef>
                          <a:spcPts val="0"/>
                        </a:spcBef>
                        <a:spcAft>
                          <a:spcPts val="0"/>
                        </a:spcAft>
                      </a:pPr>
                      <a:r>
                        <a:rPr lang="en-AU" sz="1800" dirty="0" err="1">
                          <a:effectLst/>
                        </a:rPr>
                        <a:t>n_neighbors</a:t>
                      </a:r>
                      <a:r>
                        <a:rPr lang="en-AU" sz="1800" dirty="0">
                          <a:effectLst/>
                        </a:rPr>
                        <a:t> - From 1 to 10</a:t>
                      </a:r>
                      <a:endParaRPr lang="en-US" sz="2400" dirty="0">
                        <a:effectLst/>
                      </a:endParaRPr>
                    </a:p>
                    <a:p>
                      <a:pPr marL="0" marR="0" algn="just">
                        <a:lnSpc>
                          <a:spcPct val="107000"/>
                        </a:lnSpc>
                        <a:spcBef>
                          <a:spcPts val="0"/>
                        </a:spcBef>
                        <a:spcAft>
                          <a:spcPts val="0"/>
                        </a:spcAft>
                      </a:pPr>
                      <a:r>
                        <a:rPr lang="en-AU" sz="1800" dirty="0">
                          <a:effectLst/>
                        </a:rPr>
                        <a:t>p – [1,2]</a:t>
                      </a:r>
                      <a:endParaRPr lang="en-US" sz="2400" dirty="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AU" sz="1800">
                          <a:effectLst/>
                        </a:rPr>
                        <a:t>Weights = Uniform or distance</a:t>
                      </a:r>
                      <a:endParaRPr lang="en-US" sz="2400">
                        <a:effectLst/>
                      </a:endParaRPr>
                    </a:p>
                    <a:p>
                      <a:pPr marL="0" marR="0" algn="just">
                        <a:lnSpc>
                          <a:spcPct val="107000"/>
                        </a:lnSpc>
                        <a:spcBef>
                          <a:spcPts val="0"/>
                        </a:spcBef>
                        <a:spcAft>
                          <a:spcPts val="0"/>
                        </a:spcAft>
                      </a:pPr>
                      <a:r>
                        <a:rPr lang="en-AU" sz="1800">
                          <a:effectLst/>
                        </a:rPr>
                        <a:t>n_neighbors = 1</a:t>
                      </a:r>
                      <a:endParaRPr lang="en-US" sz="2400">
                        <a:effectLst/>
                      </a:endParaRPr>
                    </a:p>
                    <a:p>
                      <a:pPr marL="0" marR="0" algn="just">
                        <a:lnSpc>
                          <a:spcPct val="107000"/>
                        </a:lnSpc>
                        <a:spcBef>
                          <a:spcPts val="0"/>
                        </a:spcBef>
                        <a:spcAft>
                          <a:spcPts val="0"/>
                        </a:spcAft>
                      </a:pPr>
                      <a:r>
                        <a:rPr lang="en-AU" sz="1800">
                          <a:effectLst/>
                        </a:rPr>
                        <a:t>p = 1</a:t>
                      </a:r>
                      <a:endParaRPr lang="en-US" sz="24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extLst>
                  <a:ext uri="{0D108BD9-81ED-4DB2-BD59-A6C34878D82A}">
                    <a16:rowId xmlns:a16="http://schemas.microsoft.com/office/drawing/2014/main" val="4262084612"/>
                  </a:ext>
                </a:extLst>
              </a:tr>
              <a:tr h="0">
                <a:tc>
                  <a:txBody>
                    <a:bodyPr/>
                    <a:lstStyle/>
                    <a:p>
                      <a:pPr marL="0" marR="0" algn="just">
                        <a:lnSpc>
                          <a:spcPct val="107000"/>
                        </a:lnSpc>
                        <a:spcBef>
                          <a:spcPts val="0"/>
                        </a:spcBef>
                        <a:spcAft>
                          <a:spcPts val="800"/>
                        </a:spcAft>
                      </a:pPr>
                      <a:r>
                        <a:rPr lang="en-AU" sz="1800">
                          <a:effectLst/>
                        </a:rPr>
                        <a:t>Decision Tree</a:t>
                      </a:r>
                      <a:endParaRPr lang="en-US" sz="24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AU" sz="1800">
                          <a:effectLst/>
                        </a:rPr>
                        <a:t>Criterion - Gini or entropy</a:t>
                      </a:r>
                      <a:endParaRPr lang="en-US" sz="2400">
                        <a:effectLst/>
                      </a:endParaRPr>
                    </a:p>
                    <a:p>
                      <a:pPr marL="0" marR="0" algn="just">
                        <a:lnSpc>
                          <a:spcPct val="107000"/>
                        </a:lnSpc>
                        <a:spcBef>
                          <a:spcPts val="0"/>
                        </a:spcBef>
                        <a:spcAft>
                          <a:spcPts val="0"/>
                        </a:spcAft>
                      </a:pPr>
                      <a:r>
                        <a:rPr lang="en-AU" sz="1800">
                          <a:effectLst/>
                        </a:rPr>
                        <a:t>Min_samples_split - From 2 to 10</a:t>
                      </a:r>
                      <a:endParaRPr lang="en-US" sz="2400">
                        <a:effectLst/>
                      </a:endParaRPr>
                    </a:p>
                    <a:p>
                      <a:pPr marL="0" marR="0" algn="just">
                        <a:lnSpc>
                          <a:spcPct val="107000"/>
                        </a:lnSpc>
                        <a:spcBef>
                          <a:spcPts val="0"/>
                        </a:spcBef>
                        <a:spcAft>
                          <a:spcPts val="0"/>
                        </a:spcAft>
                      </a:pPr>
                      <a:r>
                        <a:rPr lang="en-AU" sz="1800">
                          <a:effectLst/>
                        </a:rPr>
                        <a:t>Mins_samples_leaf - From 2 to 10</a:t>
                      </a:r>
                      <a:endParaRPr lang="en-US" sz="24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AU" sz="1800" dirty="0">
                          <a:effectLst/>
                        </a:rPr>
                        <a:t>Criterion = Gini</a:t>
                      </a:r>
                      <a:endParaRPr lang="en-US" sz="2400" dirty="0">
                        <a:effectLst/>
                      </a:endParaRPr>
                    </a:p>
                    <a:p>
                      <a:pPr marL="0" marR="0" algn="just">
                        <a:lnSpc>
                          <a:spcPct val="107000"/>
                        </a:lnSpc>
                        <a:spcBef>
                          <a:spcPts val="0"/>
                        </a:spcBef>
                        <a:spcAft>
                          <a:spcPts val="0"/>
                        </a:spcAft>
                      </a:pPr>
                      <a:r>
                        <a:rPr lang="en-AU" sz="1800" dirty="0" err="1">
                          <a:effectLst/>
                        </a:rPr>
                        <a:t>Min_samples_split</a:t>
                      </a:r>
                      <a:r>
                        <a:rPr lang="en-AU" sz="1800" dirty="0">
                          <a:effectLst/>
                        </a:rPr>
                        <a:t> = 2</a:t>
                      </a:r>
                      <a:endParaRPr lang="en-US" sz="2400" dirty="0">
                        <a:effectLst/>
                      </a:endParaRPr>
                    </a:p>
                    <a:p>
                      <a:pPr marL="0" marR="0" algn="just">
                        <a:lnSpc>
                          <a:spcPct val="107000"/>
                        </a:lnSpc>
                        <a:spcBef>
                          <a:spcPts val="0"/>
                        </a:spcBef>
                        <a:spcAft>
                          <a:spcPts val="0"/>
                        </a:spcAft>
                      </a:pPr>
                      <a:r>
                        <a:rPr lang="en-AU" sz="1800" dirty="0">
                          <a:effectLst/>
                        </a:rPr>
                        <a:t>Mins_samples_leaf = 4</a:t>
                      </a:r>
                      <a:endParaRPr lang="en-US" sz="2400" dirty="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extLst>
                  <a:ext uri="{0D108BD9-81ED-4DB2-BD59-A6C34878D82A}">
                    <a16:rowId xmlns:a16="http://schemas.microsoft.com/office/drawing/2014/main" val="2402328367"/>
                  </a:ext>
                </a:extLst>
              </a:tr>
            </a:tbl>
          </a:graphicData>
        </a:graphic>
      </p:graphicFrame>
      <p:pic>
        <p:nvPicPr>
          <p:cNvPr id="3" name="13">
            <a:hlinkClick r:id="" action="ppaction://media"/>
            <a:extLst>
              <a:ext uri="{FF2B5EF4-FFF2-40B4-BE49-F238E27FC236}">
                <a16:creationId xmlns:a16="http://schemas.microsoft.com/office/drawing/2014/main" id="{03A32468-C3F0-4D3D-A017-484A11AD41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2638" y="355751"/>
            <a:ext cx="487363" cy="487363"/>
          </a:xfrm>
          <a:prstGeom prst="rect">
            <a:avLst/>
          </a:prstGeom>
        </p:spPr>
      </p:pic>
    </p:spTree>
    <p:extLst>
      <p:ext uri="{BB962C8B-B14F-4D97-AF65-F5344CB8AC3E}">
        <p14:creationId xmlns:p14="http://schemas.microsoft.com/office/powerpoint/2010/main" val="8567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8823-1FCA-40D8-98AB-37B754368D31}"/>
              </a:ext>
            </a:extLst>
          </p:cNvPr>
          <p:cNvSpPr>
            <a:spLocks noGrp="1"/>
          </p:cNvSpPr>
          <p:nvPr>
            <p:ph type="title"/>
          </p:nvPr>
        </p:nvSpPr>
        <p:spPr/>
        <p:txBody>
          <a:bodyPr/>
          <a:lstStyle/>
          <a:p>
            <a:r>
              <a:rPr lang="en-US" dirty="0"/>
              <a:t>Parameter Tuning and Model Validation</a:t>
            </a:r>
          </a:p>
        </p:txBody>
      </p:sp>
      <p:sp>
        <p:nvSpPr>
          <p:cNvPr id="8" name="Content Placeholder 2">
            <a:extLst>
              <a:ext uri="{FF2B5EF4-FFF2-40B4-BE49-F238E27FC236}">
                <a16:creationId xmlns:a16="http://schemas.microsoft.com/office/drawing/2014/main" id="{4A60A5C9-8E2E-4741-8454-D83E2F8ECA15}"/>
              </a:ext>
            </a:extLst>
          </p:cNvPr>
          <p:cNvSpPr>
            <a:spLocks noGrp="1"/>
          </p:cNvSpPr>
          <p:nvPr>
            <p:ph idx="1"/>
          </p:nvPr>
        </p:nvSpPr>
        <p:spPr>
          <a:xfrm>
            <a:off x="1097279" y="1943605"/>
            <a:ext cx="10058399" cy="3889291"/>
          </a:xfrm>
        </p:spPr>
        <p:txBody>
          <a:bodyPr/>
          <a:lstStyle/>
          <a:p>
            <a:pPr algn="just"/>
            <a:r>
              <a:rPr lang="en-US" sz="3200" dirty="0">
                <a:solidFill>
                  <a:schemeClr val="accent1"/>
                </a:solidFill>
              </a:rPr>
              <a:t>Validation: </a:t>
            </a:r>
            <a:r>
              <a:rPr lang="en-US" sz="2400" dirty="0">
                <a:solidFill>
                  <a:schemeClr val="tx1"/>
                </a:solidFill>
              </a:rPr>
              <a:t>The models were validate via a 10-fold cross validation with shuffling. The dataset was shuffled due to the unbalanced and sequential nature of the dataset. </a:t>
            </a:r>
          </a:p>
          <a:p>
            <a:pPr algn="just"/>
            <a:r>
              <a:rPr lang="en-US" sz="2400" dirty="0">
                <a:solidFill>
                  <a:schemeClr val="tx1"/>
                </a:solidFill>
              </a:rPr>
              <a:t>Aside from mean accuracy, distance error defined as the Euclidean distance between the predicted label and actual label, was also considered as a metric to assess the models.</a:t>
            </a:r>
          </a:p>
          <a:p>
            <a:pPr algn="just"/>
            <a:endParaRPr lang="en-US" dirty="0"/>
          </a:p>
        </p:txBody>
      </p:sp>
      <p:pic>
        <p:nvPicPr>
          <p:cNvPr id="3" name="14">
            <a:hlinkClick r:id="" action="ppaction://media"/>
            <a:extLst>
              <a:ext uri="{FF2B5EF4-FFF2-40B4-BE49-F238E27FC236}">
                <a16:creationId xmlns:a16="http://schemas.microsoft.com/office/drawing/2014/main" id="{30F82304-7D13-4AC5-87FC-1B91353332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1456" y="506225"/>
            <a:ext cx="487363" cy="487363"/>
          </a:xfrm>
          <a:prstGeom prst="rect">
            <a:avLst/>
          </a:prstGeom>
        </p:spPr>
      </p:pic>
    </p:spTree>
    <p:extLst>
      <p:ext uri="{BB962C8B-B14F-4D97-AF65-F5344CB8AC3E}">
        <p14:creationId xmlns:p14="http://schemas.microsoft.com/office/powerpoint/2010/main" val="223758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8823-1FCA-40D8-98AB-37B754368D31}"/>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822715B6-E5AE-4CD3-AB06-C1BCF27791B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7220" y="1962020"/>
            <a:ext cx="4998721" cy="3992034"/>
          </a:xfrm>
          <a:prstGeom prst="rect">
            <a:avLst/>
          </a:prstGeom>
          <a:noFill/>
          <a:ln w="38100">
            <a:solidFill>
              <a:schemeClr val="accent1"/>
            </a:solidFill>
          </a:ln>
        </p:spPr>
      </p:pic>
      <p:pic>
        <p:nvPicPr>
          <p:cNvPr id="5" name="Picture 4">
            <a:extLst>
              <a:ext uri="{FF2B5EF4-FFF2-40B4-BE49-F238E27FC236}">
                <a16:creationId xmlns:a16="http://schemas.microsoft.com/office/drawing/2014/main" id="{8FD8CCAA-D842-4179-BB54-0A8099F38E7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356059" y="1962020"/>
            <a:ext cx="4998721" cy="3958478"/>
          </a:xfrm>
          <a:prstGeom prst="rect">
            <a:avLst/>
          </a:prstGeom>
          <a:noFill/>
          <a:ln w="57150">
            <a:solidFill>
              <a:schemeClr val="accent1"/>
            </a:solidFill>
          </a:ln>
        </p:spPr>
      </p:pic>
      <p:pic>
        <p:nvPicPr>
          <p:cNvPr id="3" name="15">
            <a:hlinkClick r:id="" action="ppaction://media"/>
            <a:extLst>
              <a:ext uri="{FF2B5EF4-FFF2-40B4-BE49-F238E27FC236}">
                <a16:creationId xmlns:a16="http://schemas.microsoft.com/office/drawing/2014/main" id="{9BF9474E-3650-44B2-A1AC-AF3B04C233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48957" y="286603"/>
            <a:ext cx="487363" cy="487363"/>
          </a:xfrm>
          <a:prstGeom prst="rect">
            <a:avLst/>
          </a:prstGeom>
        </p:spPr>
      </p:pic>
    </p:spTree>
    <p:extLst>
      <p:ext uri="{BB962C8B-B14F-4D97-AF65-F5344CB8AC3E}">
        <p14:creationId xmlns:p14="http://schemas.microsoft.com/office/powerpoint/2010/main" val="372332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8823-1FCA-40D8-98AB-37B754368D31}"/>
              </a:ext>
            </a:extLst>
          </p:cNvPr>
          <p:cNvSpPr>
            <a:spLocks noGrp="1"/>
          </p:cNvSpPr>
          <p:nvPr>
            <p:ph type="title"/>
          </p:nvPr>
        </p:nvSpPr>
        <p:spPr/>
        <p:txBody>
          <a:bodyPr/>
          <a:lstStyle/>
          <a:p>
            <a:r>
              <a:rPr lang="en-US" dirty="0"/>
              <a:t>Results</a:t>
            </a:r>
          </a:p>
        </p:txBody>
      </p:sp>
      <p:graphicFrame>
        <p:nvGraphicFramePr>
          <p:cNvPr id="3" name="Content Placeholder 2">
            <a:extLst>
              <a:ext uri="{FF2B5EF4-FFF2-40B4-BE49-F238E27FC236}">
                <a16:creationId xmlns:a16="http://schemas.microsoft.com/office/drawing/2014/main" id="{E8EDEC16-4C42-4616-AE49-1478C76CE017}"/>
              </a:ext>
            </a:extLst>
          </p:cNvPr>
          <p:cNvGraphicFramePr>
            <a:graphicFrameLocks noGrp="1"/>
          </p:cNvGraphicFramePr>
          <p:nvPr>
            <p:ph idx="1"/>
            <p:extLst>
              <p:ext uri="{D42A27DB-BD31-4B8C-83A1-F6EECF244321}">
                <p14:modId xmlns:p14="http://schemas.microsoft.com/office/powerpoint/2010/main" val="4289781079"/>
              </p:ext>
            </p:extLst>
          </p:nvPr>
        </p:nvGraphicFramePr>
        <p:xfrm>
          <a:off x="812892" y="1906663"/>
          <a:ext cx="10627175" cy="1884426"/>
        </p:xfrm>
        <a:graphic>
          <a:graphicData uri="http://schemas.openxmlformats.org/drawingml/2006/table">
            <a:tbl>
              <a:tblPr firstRow="1" firstCol="1" bandRow="1">
                <a:tableStyleId>{5C22544A-7EE6-4342-B048-85BDC9FD1C3A}</a:tableStyleId>
              </a:tblPr>
              <a:tblGrid>
                <a:gridCol w="2297457">
                  <a:extLst>
                    <a:ext uri="{9D8B030D-6E8A-4147-A177-3AD203B41FA5}">
                      <a16:colId xmlns:a16="http://schemas.microsoft.com/office/drawing/2014/main" val="364252991"/>
                    </a:ext>
                  </a:extLst>
                </a:gridCol>
                <a:gridCol w="2069781">
                  <a:extLst>
                    <a:ext uri="{9D8B030D-6E8A-4147-A177-3AD203B41FA5}">
                      <a16:colId xmlns:a16="http://schemas.microsoft.com/office/drawing/2014/main" val="2629918419"/>
                    </a:ext>
                  </a:extLst>
                </a:gridCol>
                <a:gridCol w="2007687">
                  <a:extLst>
                    <a:ext uri="{9D8B030D-6E8A-4147-A177-3AD203B41FA5}">
                      <a16:colId xmlns:a16="http://schemas.microsoft.com/office/drawing/2014/main" val="2040464573"/>
                    </a:ext>
                  </a:extLst>
                </a:gridCol>
                <a:gridCol w="2048462">
                  <a:extLst>
                    <a:ext uri="{9D8B030D-6E8A-4147-A177-3AD203B41FA5}">
                      <a16:colId xmlns:a16="http://schemas.microsoft.com/office/drawing/2014/main" val="239311297"/>
                    </a:ext>
                  </a:extLst>
                </a:gridCol>
                <a:gridCol w="2203788">
                  <a:extLst>
                    <a:ext uri="{9D8B030D-6E8A-4147-A177-3AD203B41FA5}">
                      <a16:colId xmlns:a16="http://schemas.microsoft.com/office/drawing/2014/main" val="911164508"/>
                    </a:ext>
                  </a:extLst>
                </a:gridCol>
              </a:tblGrid>
              <a:tr h="0">
                <a:tc>
                  <a:txBody>
                    <a:bodyPr/>
                    <a:lstStyle/>
                    <a:p>
                      <a:pPr marL="0" marR="0" algn="ctr">
                        <a:lnSpc>
                          <a:spcPct val="107000"/>
                        </a:lnSpc>
                        <a:spcBef>
                          <a:spcPts val="0"/>
                        </a:spcBef>
                        <a:spcAft>
                          <a:spcPts val="0"/>
                        </a:spcAft>
                      </a:pPr>
                      <a:r>
                        <a:rPr lang="en-AU" sz="2000">
                          <a:effectLst/>
                        </a:rPr>
                        <a:t>Statistic</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KNN using Raw RSSI</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KNN using moving average</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Decision Tree using raw RSSI</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Decision Tree using moving average</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extLst>
                  <a:ext uri="{0D108BD9-81ED-4DB2-BD59-A6C34878D82A}">
                    <a16:rowId xmlns:a16="http://schemas.microsoft.com/office/drawing/2014/main" val="144069472"/>
                  </a:ext>
                </a:extLst>
              </a:tr>
              <a:tr h="0">
                <a:tc>
                  <a:txBody>
                    <a:bodyPr/>
                    <a:lstStyle/>
                    <a:p>
                      <a:pPr marL="0" marR="0">
                        <a:lnSpc>
                          <a:spcPct val="107000"/>
                        </a:lnSpc>
                        <a:spcBef>
                          <a:spcPts val="0"/>
                        </a:spcBef>
                        <a:spcAft>
                          <a:spcPts val="0"/>
                        </a:spcAft>
                      </a:pPr>
                      <a:r>
                        <a:rPr lang="en-AU" sz="2000">
                          <a:effectLst/>
                        </a:rPr>
                        <a:t>Min, Max Accuracy</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29.79%, 40.71%</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41.13%, 47.52%</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18.57%, 26.43%</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29.29%, 39.00%</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extLst>
                  <a:ext uri="{0D108BD9-81ED-4DB2-BD59-A6C34878D82A}">
                    <a16:rowId xmlns:a16="http://schemas.microsoft.com/office/drawing/2014/main" val="1226730262"/>
                  </a:ext>
                </a:extLst>
              </a:tr>
              <a:tr h="0">
                <a:tc>
                  <a:txBody>
                    <a:bodyPr/>
                    <a:lstStyle/>
                    <a:p>
                      <a:pPr marL="0" marR="0">
                        <a:lnSpc>
                          <a:spcPct val="107000"/>
                        </a:lnSpc>
                        <a:spcBef>
                          <a:spcPts val="0"/>
                        </a:spcBef>
                        <a:spcAft>
                          <a:spcPts val="0"/>
                        </a:spcAft>
                      </a:pPr>
                      <a:r>
                        <a:rPr lang="en-AU" sz="2000">
                          <a:effectLst/>
                        </a:rPr>
                        <a:t>Mean Accuracy</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33.75%</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44.27%</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22.49%</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33.95%</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extLst>
                  <a:ext uri="{0D108BD9-81ED-4DB2-BD59-A6C34878D82A}">
                    <a16:rowId xmlns:a16="http://schemas.microsoft.com/office/drawing/2014/main" val="1730246932"/>
                  </a:ext>
                </a:extLst>
              </a:tr>
              <a:tr h="0">
                <a:tc>
                  <a:txBody>
                    <a:bodyPr/>
                    <a:lstStyle/>
                    <a:p>
                      <a:pPr marL="0" marR="0">
                        <a:lnSpc>
                          <a:spcPct val="107000"/>
                        </a:lnSpc>
                        <a:spcBef>
                          <a:spcPts val="0"/>
                        </a:spcBef>
                        <a:spcAft>
                          <a:spcPts val="0"/>
                        </a:spcAft>
                      </a:pPr>
                      <a:r>
                        <a:rPr lang="en-AU" sz="2000" dirty="0">
                          <a:effectLst/>
                        </a:rPr>
                        <a:t>Standard Dev. Acc</a:t>
                      </a:r>
                      <a:endParaRPr lang="en-US" sz="2800" dirty="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3.78%</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2.12%</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2.58%</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3.64%</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extLst>
                  <a:ext uri="{0D108BD9-81ED-4DB2-BD59-A6C34878D82A}">
                    <a16:rowId xmlns:a16="http://schemas.microsoft.com/office/drawing/2014/main" val="961529289"/>
                  </a:ext>
                </a:extLst>
              </a:tr>
              <a:tr h="0">
                <a:tc>
                  <a:txBody>
                    <a:bodyPr/>
                    <a:lstStyle/>
                    <a:p>
                      <a:pPr marL="0" marR="0">
                        <a:lnSpc>
                          <a:spcPct val="107000"/>
                        </a:lnSpc>
                        <a:spcBef>
                          <a:spcPts val="0"/>
                        </a:spcBef>
                        <a:spcAft>
                          <a:spcPts val="0"/>
                        </a:spcAft>
                      </a:pPr>
                      <a:r>
                        <a:rPr lang="en-AU" sz="2000">
                          <a:effectLst/>
                        </a:rPr>
                        <a:t>Mean Distance Error</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1.72 units</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1.20 units</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a:effectLst/>
                        </a:rPr>
                        <a:t>2.14 units</a:t>
                      </a:r>
                      <a:endParaRPr lang="en-US" sz="280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2000" dirty="0">
                          <a:effectLst/>
                        </a:rPr>
                        <a:t>1.69 units</a:t>
                      </a:r>
                      <a:endParaRPr lang="en-US" sz="2800" dirty="0">
                        <a:solidFill>
                          <a:srgbClr val="00000A"/>
                        </a:solidFill>
                        <a:effectLst/>
                        <a:latin typeface="Calibri" panose="020F0502020204030204" pitchFamily="34" charset="0"/>
                        <a:ea typeface="Droid Sans Fallback"/>
                        <a:cs typeface="Times New Roman" panose="02020603050405020304" pitchFamily="18" charset="0"/>
                      </a:endParaRPr>
                    </a:p>
                  </a:txBody>
                  <a:tcPr marL="68580" marR="68580" marT="0" marB="0"/>
                </a:tc>
                <a:extLst>
                  <a:ext uri="{0D108BD9-81ED-4DB2-BD59-A6C34878D82A}">
                    <a16:rowId xmlns:a16="http://schemas.microsoft.com/office/drawing/2014/main" val="4156560973"/>
                  </a:ext>
                </a:extLst>
              </a:tr>
            </a:tbl>
          </a:graphicData>
        </a:graphic>
      </p:graphicFrame>
      <p:sp>
        <p:nvSpPr>
          <p:cNvPr id="6" name="TextBox 5">
            <a:extLst>
              <a:ext uri="{FF2B5EF4-FFF2-40B4-BE49-F238E27FC236}">
                <a16:creationId xmlns:a16="http://schemas.microsoft.com/office/drawing/2014/main" id="{3CC97987-05AB-487A-90D2-CB368C7F1718}"/>
              </a:ext>
            </a:extLst>
          </p:cNvPr>
          <p:cNvSpPr txBox="1"/>
          <p:nvPr/>
        </p:nvSpPr>
        <p:spPr>
          <a:xfrm>
            <a:off x="812892" y="3960392"/>
            <a:ext cx="10627175" cy="2616101"/>
          </a:xfrm>
          <a:prstGeom prst="rect">
            <a:avLst/>
          </a:prstGeom>
          <a:noFill/>
        </p:spPr>
        <p:txBody>
          <a:bodyPr wrap="square" rtlCol="0">
            <a:spAutoFit/>
          </a:bodyPr>
          <a:lstStyle/>
          <a:p>
            <a:r>
              <a:rPr lang="en-US" sz="2800" dirty="0">
                <a:solidFill>
                  <a:schemeClr val="accent1"/>
                </a:solidFill>
              </a:rPr>
              <a:t>Best Model:</a:t>
            </a:r>
            <a:r>
              <a:rPr lang="en-US" dirty="0"/>
              <a:t> KNN with moving average as features with mean accuracy of 44.27% (SD = 2.12%) and mean distance error of 1.20 units.</a:t>
            </a:r>
          </a:p>
          <a:p>
            <a:r>
              <a:rPr lang="en-US" sz="2800" dirty="0">
                <a:solidFill>
                  <a:schemeClr val="accent1"/>
                </a:solidFill>
              </a:rPr>
              <a:t>Worst Model: </a:t>
            </a:r>
            <a:r>
              <a:rPr lang="en-US" dirty="0"/>
              <a:t>Decision Tree with raw RSSI as features with mean accuracy of 22.49% (SD = 2.58%) and mean distance error of 2.14 units.</a:t>
            </a:r>
          </a:p>
          <a:p>
            <a:endParaRPr lang="en-US" dirty="0"/>
          </a:p>
          <a:p>
            <a:r>
              <a:rPr lang="en-US" dirty="0"/>
              <a:t>*Using moving average (filtered) RSSI resulted to around 10% increase in mean accuracy for both models</a:t>
            </a:r>
          </a:p>
          <a:p>
            <a:endParaRPr lang="en-US" dirty="0"/>
          </a:p>
          <a:p>
            <a:endParaRPr lang="en-US" dirty="0"/>
          </a:p>
        </p:txBody>
      </p:sp>
      <p:pic>
        <p:nvPicPr>
          <p:cNvPr id="4" name="16">
            <a:hlinkClick r:id="" action="ppaction://media"/>
            <a:extLst>
              <a:ext uri="{FF2B5EF4-FFF2-40B4-BE49-F238E27FC236}">
                <a16:creationId xmlns:a16="http://schemas.microsoft.com/office/drawing/2014/main" id="{83D018D3-7AC4-473E-8900-A9B44F1532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8957" y="524618"/>
            <a:ext cx="487363" cy="487363"/>
          </a:xfrm>
          <a:prstGeom prst="rect">
            <a:avLst/>
          </a:prstGeom>
        </p:spPr>
      </p:pic>
    </p:spTree>
    <p:extLst>
      <p:ext uri="{BB962C8B-B14F-4D97-AF65-F5344CB8AC3E}">
        <p14:creationId xmlns:p14="http://schemas.microsoft.com/office/powerpoint/2010/main" val="313340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8823-1FCA-40D8-98AB-37B754368D31}"/>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A7E74E35-7D35-46A8-85BD-0155D7FF4164}"/>
              </a:ext>
            </a:extLst>
          </p:cNvPr>
          <p:cNvSpPr>
            <a:spLocks noGrp="1"/>
          </p:cNvSpPr>
          <p:nvPr>
            <p:ph idx="1"/>
          </p:nvPr>
        </p:nvSpPr>
        <p:spPr/>
        <p:txBody>
          <a:bodyPr/>
          <a:lstStyle/>
          <a:p>
            <a:pPr>
              <a:buFont typeface="Wingdings" panose="05000000000000000000" pitchFamily="2" charset="2"/>
              <a:buChar char="Ø"/>
            </a:pPr>
            <a:r>
              <a:rPr lang="en-US" dirty="0"/>
              <a:t>KNN was able to outperform Decision Tree in Bluetooth fingerprinting using RSSI. </a:t>
            </a:r>
          </a:p>
          <a:p>
            <a:pPr>
              <a:buFont typeface="Wingdings" panose="05000000000000000000" pitchFamily="2" charset="2"/>
              <a:buChar char="Ø"/>
            </a:pPr>
            <a:r>
              <a:rPr lang="en-US" dirty="0"/>
              <a:t>Both models had relatively low levels of accuracy and this was probably due to the noise present in the RSSI readings.</a:t>
            </a:r>
          </a:p>
          <a:p>
            <a:pPr>
              <a:buFont typeface="Wingdings" panose="05000000000000000000" pitchFamily="2" charset="2"/>
              <a:buChar char="Ø"/>
            </a:pPr>
            <a:r>
              <a:rPr lang="en-US" dirty="0"/>
              <a:t>The increase in accuracy when the filtered (moving average) RSSI were used as features show the significant effect of noise on the capability of the models to make inference.</a:t>
            </a:r>
          </a:p>
          <a:p>
            <a:pPr>
              <a:buFont typeface="Wingdings" panose="05000000000000000000" pitchFamily="2" charset="2"/>
              <a:buChar char="Ø"/>
            </a:pPr>
            <a:r>
              <a:rPr lang="en-US" dirty="0"/>
              <a:t>The best model created was able to correctly predict the location 43.77% of the time and the predictions were on average 1.20 units away from the correct location.</a:t>
            </a:r>
          </a:p>
          <a:p>
            <a:pPr>
              <a:buFont typeface="Wingdings" panose="05000000000000000000" pitchFamily="2" charset="2"/>
              <a:buChar char="Ø"/>
            </a:pPr>
            <a:r>
              <a:rPr lang="en-US" dirty="0"/>
              <a:t>Since the dataset only contain location labels for around 25% of the area, these models will never be able to correctly predict locations from the other 75%.</a:t>
            </a:r>
          </a:p>
          <a:p>
            <a:pPr>
              <a:buFont typeface="Wingdings" panose="05000000000000000000" pitchFamily="2" charset="2"/>
              <a:buChar char="Ø"/>
            </a:pPr>
            <a:endParaRPr lang="en-US" dirty="0"/>
          </a:p>
        </p:txBody>
      </p:sp>
      <p:pic>
        <p:nvPicPr>
          <p:cNvPr id="3" name="17">
            <a:hlinkClick r:id="" action="ppaction://media"/>
            <a:extLst>
              <a:ext uri="{FF2B5EF4-FFF2-40B4-BE49-F238E27FC236}">
                <a16:creationId xmlns:a16="http://schemas.microsoft.com/office/drawing/2014/main" id="{4B7E61D1-6F9B-427F-8703-6E77C47CFB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917" y="501543"/>
            <a:ext cx="487363" cy="487363"/>
          </a:xfrm>
          <a:prstGeom prst="rect">
            <a:avLst/>
          </a:prstGeom>
        </p:spPr>
      </p:pic>
    </p:spTree>
    <p:extLst>
      <p:ext uri="{BB962C8B-B14F-4D97-AF65-F5344CB8AC3E}">
        <p14:creationId xmlns:p14="http://schemas.microsoft.com/office/powerpoint/2010/main" val="235853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75B3-3BFB-4552-92E7-4287E14A6F2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2AF47E7-E253-490C-9543-3ECFD9DA7D01}"/>
              </a:ext>
            </a:extLst>
          </p:cNvPr>
          <p:cNvSpPr>
            <a:spLocks noGrp="1"/>
          </p:cNvSpPr>
          <p:nvPr>
            <p:ph idx="1"/>
          </p:nvPr>
        </p:nvSpPr>
        <p:spPr/>
        <p:txBody>
          <a:bodyPr/>
          <a:lstStyle/>
          <a:p>
            <a:pPr algn="just"/>
            <a:r>
              <a:rPr lang="en-US" sz="2800" b="1" dirty="0">
                <a:solidFill>
                  <a:schemeClr val="accent1"/>
                </a:solidFill>
              </a:rPr>
              <a:t>Bluetooth Fingerprinting </a:t>
            </a:r>
            <a:r>
              <a:rPr lang="en-US" dirty="0"/>
              <a:t>is an indoor positioning technique that uses Bluetooth signal characteristics to determine a receivers location. </a:t>
            </a:r>
            <a:r>
              <a:rPr lang="en-US" b="1" dirty="0">
                <a:solidFill>
                  <a:schemeClr val="accent1"/>
                </a:solidFill>
              </a:rPr>
              <a:t>Received Signal Strength Indicator (RSSI)</a:t>
            </a:r>
            <a:r>
              <a:rPr lang="en-US" dirty="0"/>
              <a:t> from different beacons are mapped to a space creating unique fingerprints for different locations in the space.</a:t>
            </a:r>
          </a:p>
          <a:p>
            <a:pPr algn="just"/>
            <a:r>
              <a:rPr lang="en-US" sz="2800" dirty="0">
                <a:solidFill>
                  <a:schemeClr val="accent2"/>
                </a:solidFill>
              </a:rPr>
              <a:t>K Nearest Neighbors (KNN) </a:t>
            </a:r>
            <a:r>
              <a:rPr lang="en-US" dirty="0"/>
              <a:t>and </a:t>
            </a:r>
            <a:r>
              <a:rPr lang="en-US" sz="2800" dirty="0">
                <a:solidFill>
                  <a:schemeClr val="accent2"/>
                </a:solidFill>
              </a:rPr>
              <a:t>Decision Tree </a:t>
            </a:r>
            <a:r>
              <a:rPr lang="en-US" dirty="0"/>
              <a:t>are two supervised-learning algorithms used for classification problems. K Nearest Neighbors makes classification by analyzing the classes of the nearest neighbors of the features of an unknown data. On the other hand, perform classification by creating a tree structure made of decision nodes that split the data to create a terminal node that represents the different classes from the dataset.</a:t>
            </a:r>
          </a:p>
          <a:p>
            <a:pPr algn="just"/>
            <a:r>
              <a:rPr lang="en-US" sz="2800" dirty="0">
                <a:solidFill>
                  <a:schemeClr val="accent1"/>
                </a:solidFill>
              </a:rPr>
              <a:t>Indoor positioning </a:t>
            </a:r>
            <a:r>
              <a:rPr lang="en-US" dirty="0"/>
              <a:t>can be solved using </a:t>
            </a:r>
            <a:r>
              <a:rPr lang="en-US" sz="2800" dirty="0">
                <a:solidFill>
                  <a:schemeClr val="accent2"/>
                </a:solidFill>
              </a:rPr>
              <a:t>classification algorithms </a:t>
            </a:r>
            <a:r>
              <a:rPr lang="en-US" dirty="0"/>
              <a:t>by mapping the space into a grid and creating labels to represent all the possible positions in the space.</a:t>
            </a:r>
          </a:p>
        </p:txBody>
      </p:sp>
      <p:pic>
        <p:nvPicPr>
          <p:cNvPr id="5" name="1">
            <a:hlinkClick r:id="" action="ppaction://media"/>
            <a:extLst>
              <a:ext uri="{FF2B5EF4-FFF2-40B4-BE49-F238E27FC236}">
                <a16:creationId xmlns:a16="http://schemas.microsoft.com/office/drawing/2014/main" id="{4209A0CE-0E24-4DA2-AD54-B54A3E0470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8957" y="527246"/>
            <a:ext cx="487363" cy="487363"/>
          </a:xfrm>
          <a:prstGeom prst="rect">
            <a:avLst/>
          </a:prstGeom>
        </p:spPr>
      </p:pic>
    </p:spTree>
    <p:extLst>
      <p:ext uri="{BB962C8B-B14F-4D97-AF65-F5344CB8AC3E}">
        <p14:creationId xmlns:p14="http://schemas.microsoft.com/office/powerpoint/2010/main" val="421907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75B3-3BFB-4552-92E7-4287E14A6F24}"/>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2AF47E7-E253-490C-9543-3ECFD9DA7D01}"/>
              </a:ext>
            </a:extLst>
          </p:cNvPr>
          <p:cNvSpPr>
            <a:spLocks noGrp="1"/>
          </p:cNvSpPr>
          <p:nvPr>
            <p:ph idx="1"/>
          </p:nvPr>
        </p:nvSpPr>
        <p:spPr/>
        <p:txBody>
          <a:bodyPr/>
          <a:lstStyle/>
          <a:p>
            <a:r>
              <a:rPr lang="en-US" sz="2800" dirty="0"/>
              <a:t>This project aims to compare the performance of </a:t>
            </a:r>
            <a:r>
              <a:rPr lang="en-US" sz="3600" dirty="0">
                <a:solidFill>
                  <a:schemeClr val="accent1">
                    <a:lumMod val="75000"/>
                  </a:schemeClr>
                </a:solidFill>
              </a:rPr>
              <a:t>KNN</a:t>
            </a:r>
            <a:r>
              <a:rPr lang="en-US" sz="2800" dirty="0"/>
              <a:t> and </a:t>
            </a:r>
            <a:r>
              <a:rPr lang="en-US" sz="3600" dirty="0">
                <a:solidFill>
                  <a:schemeClr val="accent1">
                    <a:lumMod val="75000"/>
                  </a:schemeClr>
                </a:solidFill>
              </a:rPr>
              <a:t>Decision Tree</a:t>
            </a:r>
            <a:r>
              <a:rPr lang="en-US" sz="2800" dirty="0"/>
              <a:t> in performing </a:t>
            </a:r>
            <a:r>
              <a:rPr lang="en-US" sz="3600" dirty="0">
                <a:solidFill>
                  <a:schemeClr val="accent1">
                    <a:lumMod val="75000"/>
                  </a:schemeClr>
                </a:solidFill>
              </a:rPr>
              <a:t>Bluetooth fingerprinting</a:t>
            </a:r>
            <a:r>
              <a:rPr lang="en-US" sz="2800" dirty="0"/>
              <a:t> using RSSI as features. </a:t>
            </a:r>
          </a:p>
          <a:p>
            <a:r>
              <a:rPr lang="en-US" sz="3600" dirty="0">
                <a:solidFill>
                  <a:schemeClr val="accent1">
                    <a:lumMod val="75000"/>
                  </a:schemeClr>
                </a:solidFill>
              </a:rPr>
              <a:t>Accuracy</a:t>
            </a:r>
            <a:r>
              <a:rPr lang="en-US" sz="2800" dirty="0"/>
              <a:t> and </a:t>
            </a:r>
            <a:r>
              <a:rPr lang="en-US" sz="3600" dirty="0">
                <a:solidFill>
                  <a:schemeClr val="accent1">
                    <a:lumMod val="75000"/>
                  </a:schemeClr>
                </a:solidFill>
              </a:rPr>
              <a:t>distance error</a:t>
            </a:r>
            <a:r>
              <a:rPr lang="en-US" sz="2800" dirty="0"/>
              <a:t>, i.e. distance between predicted label and actual label, were the metrics used to validate and compare the performance of the two models.</a:t>
            </a:r>
          </a:p>
          <a:p>
            <a:pPr algn="just"/>
            <a:endParaRPr lang="en-US" dirty="0"/>
          </a:p>
        </p:txBody>
      </p:sp>
      <p:pic>
        <p:nvPicPr>
          <p:cNvPr id="5" name="3">
            <a:hlinkClick r:id="" action="ppaction://media"/>
            <a:extLst>
              <a:ext uri="{FF2B5EF4-FFF2-40B4-BE49-F238E27FC236}">
                <a16:creationId xmlns:a16="http://schemas.microsoft.com/office/drawing/2014/main" id="{3F2394FE-0EF9-4587-9342-08AEEA6433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917" y="320762"/>
            <a:ext cx="487363" cy="487363"/>
          </a:xfrm>
          <a:prstGeom prst="rect">
            <a:avLst/>
          </a:prstGeom>
        </p:spPr>
      </p:pic>
    </p:spTree>
    <p:extLst>
      <p:ext uri="{BB962C8B-B14F-4D97-AF65-F5344CB8AC3E}">
        <p14:creationId xmlns:p14="http://schemas.microsoft.com/office/powerpoint/2010/main" val="295847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75B3-3BFB-4552-92E7-4287E14A6F24}"/>
              </a:ext>
            </a:extLst>
          </p:cNvPr>
          <p:cNvSpPr>
            <a:spLocks noGrp="1"/>
          </p:cNvSpPr>
          <p:nvPr>
            <p:ph type="title"/>
          </p:nvPr>
        </p:nvSpPr>
        <p:spPr/>
        <p:txBody>
          <a:bodyPr/>
          <a:lstStyle/>
          <a:p>
            <a:r>
              <a:rPr lang="en-AU" dirty="0"/>
              <a:t>Bluetooth Low-Energy (BLE) RSSI Dataset</a:t>
            </a:r>
            <a:endParaRPr lang="en-US" dirty="0"/>
          </a:p>
        </p:txBody>
      </p:sp>
      <p:sp>
        <p:nvSpPr>
          <p:cNvPr id="3" name="Content Placeholder 2">
            <a:extLst>
              <a:ext uri="{FF2B5EF4-FFF2-40B4-BE49-F238E27FC236}">
                <a16:creationId xmlns:a16="http://schemas.microsoft.com/office/drawing/2014/main" id="{02AF47E7-E253-490C-9543-3ECFD9DA7D01}"/>
              </a:ext>
            </a:extLst>
          </p:cNvPr>
          <p:cNvSpPr>
            <a:spLocks noGrp="1"/>
          </p:cNvSpPr>
          <p:nvPr>
            <p:ph idx="1"/>
          </p:nvPr>
        </p:nvSpPr>
        <p:spPr/>
        <p:txBody>
          <a:bodyPr>
            <a:normAutofit fontScale="92500" lnSpcReduction="10000"/>
          </a:bodyPr>
          <a:lstStyle/>
          <a:p>
            <a:r>
              <a:rPr lang="en-US" sz="2400" dirty="0"/>
              <a:t>The dataset used for this project </a:t>
            </a:r>
            <a:r>
              <a:rPr lang="en-AU" sz="2400" dirty="0"/>
              <a:t>contains 1420 set of RSSI readings gathered from thirteen (13) </a:t>
            </a:r>
            <a:r>
              <a:rPr lang="en-AU" sz="2400" i="1" dirty="0" err="1"/>
              <a:t>iBeacons</a:t>
            </a:r>
            <a:r>
              <a:rPr lang="en-AU" sz="2400" dirty="0"/>
              <a:t> deployed in a library setup. </a:t>
            </a:r>
          </a:p>
          <a:p>
            <a:r>
              <a:rPr lang="en-AU" sz="2400" dirty="0"/>
              <a:t>The dataset was also labelled with the location for each reading and a timestamp when the reading was made.</a:t>
            </a:r>
          </a:p>
          <a:p>
            <a:r>
              <a:rPr lang="en-AU" sz="2400" dirty="0"/>
              <a:t>The measurements were made using an iPhone 6s with each reading  2 seconds apart and were conducted on six different dates.</a:t>
            </a:r>
          </a:p>
          <a:p>
            <a:r>
              <a:rPr lang="en-AU" sz="2400" dirty="0"/>
              <a:t>This dataset was made by Mehdi </a:t>
            </a:r>
            <a:r>
              <a:rPr lang="en-AU" sz="2400" dirty="0" err="1"/>
              <a:t>Mohammadi</a:t>
            </a:r>
            <a:r>
              <a:rPr lang="en-AU" sz="2400" dirty="0"/>
              <a:t> and Ala Al-Fuqaha both from the computer science department of Western Michigan University and was downloaded from UCI machine learning repository. </a:t>
            </a:r>
            <a:r>
              <a:rPr lang="en-AU" sz="1600" dirty="0"/>
              <a:t>[1]</a:t>
            </a:r>
          </a:p>
          <a:p>
            <a:endParaRPr lang="en-AU" sz="2400" dirty="0"/>
          </a:p>
          <a:p>
            <a:r>
              <a:rPr lang="en-AU" sz="1200" dirty="0"/>
              <a:t>[1] M. </a:t>
            </a:r>
            <a:r>
              <a:rPr lang="en-AU" sz="1200" dirty="0" err="1"/>
              <a:t>Mohammadi</a:t>
            </a:r>
            <a:r>
              <a:rPr lang="en-AU" sz="1200" dirty="0"/>
              <a:t> and A. Al-Fuqaha and M. </a:t>
            </a:r>
            <a:r>
              <a:rPr lang="en-AU" sz="1200" dirty="0" err="1"/>
              <a:t>Guizani</a:t>
            </a:r>
            <a:r>
              <a:rPr lang="en-AU" sz="1200" dirty="0"/>
              <a:t> and J. S. Oh, </a:t>
            </a:r>
            <a:r>
              <a:rPr lang="en-AU" sz="1200" i="1" dirty="0"/>
              <a:t>BLE RSSI Dataset for Indoor localization and Navigation Data Set, </a:t>
            </a:r>
            <a:r>
              <a:rPr lang="en-AU" sz="1200" dirty="0"/>
              <a:t>UCI Machine Learning Repository, 2017, [online]. Available: </a:t>
            </a:r>
            <a:r>
              <a:rPr lang="en-AU" sz="1200" u="sng" dirty="0">
                <a:hlinkClick r:id="rId5"/>
              </a:rPr>
              <a:t>https://archive.ics.uci.edu/ml/datasets/BLE+RSSI+Dataset+for+Indoor+localization+and+Navigation</a:t>
            </a:r>
            <a:endParaRPr lang="en-US" sz="1200" dirty="0"/>
          </a:p>
          <a:p>
            <a:endParaRPr lang="en-US" sz="2400" dirty="0"/>
          </a:p>
          <a:p>
            <a:endParaRPr lang="en-US" sz="2400" dirty="0"/>
          </a:p>
          <a:p>
            <a:pPr algn="just"/>
            <a:endParaRPr lang="en-US" dirty="0"/>
          </a:p>
        </p:txBody>
      </p:sp>
      <p:pic>
        <p:nvPicPr>
          <p:cNvPr id="4" name="4">
            <a:hlinkClick r:id="" action="ppaction://media"/>
            <a:extLst>
              <a:ext uri="{FF2B5EF4-FFF2-40B4-BE49-F238E27FC236}">
                <a16:creationId xmlns:a16="http://schemas.microsoft.com/office/drawing/2014/main" id="{4DF599A5-908A-4832-B8D0-4336C3564E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7936" y="320762"/>
            <a:ext cx="487363" cy="487363"/>
          </a:xfrm>
          <a:prstGeom prst="rect">
            <a:avLst/>
          </a:prstGeom>
        </p:spPr>
      </p:pic>
    </p:spTree>
    <p:extLst>
      <p:ext uri="{BB962C8B-B14F-4D97-AF65-F5344CB8AC3E}">
        <p14:creationId xmlns:p14="http://schemas.microsoft.com/office/powerpoint/2010/main" val="270035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75B3-3BFB-4552-92E7-4287E14A6F24}"/>
              </a:ext>
            </a:extLst>
          </p:cNvPr>
          <p:cNvSpPr>
            <a:spLocks noGrp="1"/>
          </p:cNvSpPr>
          <p:nvPr>
            <p:ph type="title"/>
          </p:nvPr>
        </p:nvSpPr>
        <p:spPr/>
        <p:txBody>
          <a:bodyPr/>
          <a:lstStyle/>
          <a:p>
            <a:r>
              <a:rPr lang="en-AU" dirty="0"/>
              <a:t>Bluetooth Low-Energy (BLE) RSSI Dataset</a:t>
            </a:r>
            <a:endParaRPr lang="en-US" dirty="0"/>
          </a:p>
        </p:txBody>
      </p:sp>
      <p:sp>
        <p:nvSpPr>
          <p:cNvPr id="3" name="Content Placeholder 2">
            <a:extLst>
              <a:ext uri="{FF2B5EF4-FFF2-40B4-BE49-F238E27FC236}">
                <a16:creationId xmlns:a16="http://schemas.microsoft.com/office/drawing/2014/main" id="{02AF47E7-E253-490C-9543-3ECFD9DA7D01}"/>
              </a:ext>
            </a:extLst>
          </p:cNvPr>
          <p:cNvSpPr>
            <a:spLocks noGrp="1"/>
          </p:cNvSpPr>
          <p:nvPr>
            <p:ph idx="1"/>
          </p:nvPr>
        </p:nvSpPr>
        <p:spPr>
          <a:xfrm>
            <a:off x="1097280" y="2037572"/>
            <a:ext cx="10058400" cy="1591148"/>
          </a:xfrm>
        </p:spPr>
        <p:txBody>
          <a:bodyPr>
            <a:normAutofit/>
          </a:bodyPr>
          <a:lstStyle/>
          <a:p>
            <a:r>
              <a:rPr lang="en-AU" sz="2400" dirty="0"/>
              <a:t>The RSSI have negative values where a higher value represents shorter distances between the receiver and a beacon. </a:t>
            </a:r>
          </a:p>
          <a:p>
            <a:r>
              <a:rPr lang="en-AU" sz="2400" dirty="0"/>
              <a:t>Out-of-range RSSI were represented as -200.</a:t>
            </a:r>
            <a:endParaRPr lang="en-US" sz="2800" dirty="0"/>
          </a:p>
          <a:p>
            <a:pPr algn="just"/>
            <a:endParaRPr lang="en-US" sz="2400" dirty="0"/>
          </a:p>
        </p:txBody>
      </p:sp>
      <p:pic>
        <p:nvPicPr>
          <p:cNvPr id="6" name="Picture 5">
            <a:extLst>
              <a:ext uri="{FF2B5EF4-FFF2-40B4-BE49-F238E27FC236}">
                <a16:creationId xmlns:a16="http://schemas.microsoft.com/office/drawing/2014/main" id="{1CA0AD12-BC16-4567-A7DE-995AE271A1D6}"/>
              </a:ext>
            </a:extLst>
          </p:cNvPr>
          <p:cNvPicPr>
            <a:picLocks noChangeAspect="1"/>
          </p:cNvPicPr>
          <p:nvPr/>
        </p:nvPicPr>
        <p:blipFill>
          <a:blip r:embed="rId5"/>
          <a:stretch>
            <a:fillRect/>
          </a:stretch>
        </p:blipFill>
        <p:spPr>
          <a:xfrm>
            <a:off x="444587" y="3628720"/>
            <a:ext cx="11155680" cy="2122541"/>
          </a:xfrm>
          <a:prstGeom prst="rect">
            <a:avLst/>
          </a:prstGeom>
        </p:spPr>
      </p:pic>
      <p:pic>
        <p:nvPicPr>
          <p:cNvPr id="7" name="5">
            <a:hlinkClick r:id="" action="ppaction://media"/>
            <a:extLst>
              <a:ext uri="{FF2B5EF4-FFF2-40B4-BE49-F238E27FC236}">
                <a16:creationId xmlns:a16="http://schemas.microsoft.com/office/drawing/2014/main" id="{DCBC22D6-7D38-43CC-8F1C-B3EEF8419A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8957" y="286603"/>
            <a:ext cx="487363" cy="487363"/>
          </a:xfrm>
          <a:prstGeom prst="rect">
            <a:avLst/>
          </a:prstGeom>
        </p:spPr>
      </p:pic>
    </p:spTree>
    <p:extLst>
      <p:ext uri="{BB962C8B-B14F-4D97-AF65-F5344CB8AC3E}">
        <p14:creationId xmlns:p14="http://schemas.microsoft.com/office/powerpoint/2010/main" val="212589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274090-3B3E-440E-A5EF-5F01099619E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92213" y="1914524"/>
            <a:ext cx="5650249" cy="3874871"/>
          </a:xfrm>
          <a:prstGeom prst="rect">
            <a:avLst/>
          </a:prstGeom>
          <a:noFill/>
          <a:ln>
            <a:noFill/>
          </a:ln>
        </p:spPr>
      </p:pic>
      <p:sp>
        <p:nvSpPr>
          <p:cNvPr id="2" name="Title 1">
            <a:extLst>
              <a:ext uri="{FF2B5EF4-FFF2-40B4-BE49-F238E27FC236}">
                <a16:creationId xmlns:a16="http://schemas.microsoft.com/office/drawing/2014/main" id="{8F0A75B3-3BFB-4552-92E7-4287E14A6F24}"/>
              </a:ext>
            </a:extLst>
          </p:cNvPr>
          <p:cNvSpPr>
            <a:spLocks noGrp="1"/>
          </p:cNvSpPr>
          <p:nvPr>
            <p:ph type="title"/>
          </p:nvPr>
        </p:nvSpPr>
        <p:spPr/>
        <p:txBody>
          <a:bodyPr/>
          <a:lstStyle/>
          <a:p>
            <a:r>
              <a:rPr lang="en-AU" dirty="0"/>
              <a:t>Bluetooth Low-Energy (BLE) RSSI Dataset</a:t>
            </a:r>
            <a:endParaRPr lang="en-US" dirty="0"/>
          </a:p>
        </p:txBody>
      </p:sp>
      <p:sp>
        <p:nvSpPr>
          <p:cNvPr id="9" name="TextBox 8">
            <a:extLst>
              <a:ext uri="{FF2B5EF4-FFF2-40B4-BE49-F238E27FC236}">
                <a16:creationId xmlns:a16="http://schemas.microsoft.com/office/drawing/2014/main" id="{B54992F5-5B34-4A0D-8A0E-D088EA4E4028}"/>
              </a:ext>
            </a:extLst>
          </p:cNvPr>
          <p:cNvSpPr txBox="1"/>
          <p:nvPr/>
        </p:nvSpPr>
        <p:spPr>
          <a:xfrm>
            <a:off x="851338" y="5696274"/>
            <a:ext cx="5244662" cy="707886"/>
          </a:xfrm>
          <a:prstGeom prst="rect">
            <a:avLst/>
          </a:prstGeom>
          <a:noFill/>
        </p:spPr>
        <p:txBody>
          <a:bodyPr wrap="square" rtlCol="0">
            <a:spAutoFit/>
          </a:bodyPr>
          <a:lstStyle/>
          <a:p>
            <a:r>
              <a:rPr lang="en-US" sz="2000" dirty="0"/>
              <a:t>Floor layout of the library with locations of the 13 beacons </a:t>
            </a:r>
            <a:r>
              <a:rPr lang="en-US" sz="1400" dirty="0"/>
              <a:t>[1]</a:t>
            </a:r>
            <a:endParaRPr lang="en-US" sz="2000" dirty="0"/>
          </a:p>
        </p:txBody>
      </p:sp>
      <p:pic>
        <p:nvPicPr>
          <p:cNvPr id="1026" name="Picture 2">
            <a:extLst>
              <a:ext uri="{FF2B5EF4-FFF2-40B4-BE49-F238E27FC236}">
                <a16:creationId xmlns:a16="http://schemas.microsoft.com/office/drawing/2014/main" id="{D07A6A0F-6A9E-4190-962C-6852D337A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725" y="1914525"/>
            <a:ext cx="3468425" cy="37817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5D9AB70-015E-4984-B6C1-ED473086E728}"/>
              </a:ext>
            </a:extLst>
          </p:cNvPr>
          <p:cNvSpPr txBox="1"/>
          <p:nvPr/>
        </p:nvSpPr>
        <p:spPr>
          <a:xfrm>
            <a:off x="6648515" y="5789395"/>
            <a:ext cx="4507165" cy="400110"/>
          </a:xfrm>
          <a:prstGeom prst="rect">
            <a:avLst/>
          </a:prstGeom>
          <a:noFill/>
        </p:spPr>
        <p:txBody>
          <a:bodyPr wrap="square" rtlCol="0">
            <a:spAutoFit/>
          </a:bodyPr>
          <a:lstStyle/>
          <a:p>
            <a:r>
              <a:rPr lang="en-AU" sz="2000" dirty="0"/>
              <a:t>Coverage of location labels in the dataset</a:t>
            </a:r>
            <a:endParaRPr lang="en-US" sz="2000" dirty="0"/>
          </a:p>
        </p:txBody>
      </p:sp>
      <p:pic>
        <p:nvPicPr>
          <p:cNvPr id="12" name="6">
            <a:hlinkClick r:id="" action="ppaction://media"/>
            <a:extLst>
              <a:ext uri="{FF2B5EF4-FFF2-40B4-BE49-F238E27FC236}">
                <a16:creationId xmlns:a16="http://schemas.microsoft.com/office/drawing/2014/main" id="{24B9F922-2DB4-401F-AB55-62DA7DD604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92213" y="445957"/>
            <a:ext cx="487363" cy="487363"/>
          </a:xfrm>
          <a:prstGeom prst="rect">
            <a:avLst/>
          </a:prstGeom>
        </p:spPr>
      </p:pic>
    </p:spTree>
    <p:extLst>
      <p:ext uri="{BB962C8B-B14F-4D97-AF65-F5344CB8AC3E}">
        <p14:creationId xmlns:p14="http://schemas.microsoft.com/office/powerpoint/2010/main" val="224013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4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75B3-3BFB-4552-92E7-4287E14A6F24}"/>
              </a:ext>
            </a:extLst>
          </p:cNvPr>
          <p:cNvSpPr>
            <a:spLocks noGrp="1"/>
          </p:cNvSpPr>
          <p:nvPr>
            <p:ph type="title"/>
          </p:nvPr>
        </p:nvSpPr>
        <p:spPr/>
        <p:txBody>
          <a:bodyPr/>
          <a:lstStyle/>
          <a:p>
            <a:r>
              <a:rPr lang="en-AU" dirty="0"/>
              <a:t>Data Preparation</a:t>
            </a:r>
            <a:endParaRPr lang="en-US" dirty="0"/>
          </a:p>
        </p:txBody>
      </p:sp>
      <p:sp>
        <p:nvSpPr>
          <p:cNvPr id="3" name="Content Placeholder 2">
            <a:extLst>
              <a:ext uri="{FF2B5EF4-FFF2-40B4-BE49-F238E27FC236}">
                <a16:creationId xmlns:a16="http://schemas.microsoft.com/office/drawing/2014/main" id="{02AF47E7-E253-490C-9543-3ECFD9DA7D01}"/>
              </a:ext>
            </a:extLst>
          </p:cNvPr>
          <p:cNvSpPr>
            <a:spLocks noGrp="1"/>
          </p:cNvSpPr>
          <p:nvPr>
            <p:ph idx="1"/>
          </p:nvPr>
        </p:nvSpPr>
        <p:spPr/>
        <p:txBody>
          <a:bodyPr/>
          <a:lstStyle/>
          <a:p>
            <a:r>
              <a:rPr lang="en-AU" sz="2400" dirty="0"/>
              <a:t>The dataset was checked for both missing values (NA) and out of bounds readings, i.e. values less than -200 or greater than zero, and all of the beacons had no instances of both. </a:t>
            </a:r>
          </a:p>
          <a:p>
            <a:r>
              <a:rPr lang="en-US" sz="2400" dirty="0"/>
              <a:t>Outlier RSSI from beacons 2 and 12 were considered erroneous and removed from the analysis.</a:t>
            </a:r>
          </a:p>
          <a:p>
            <a:pPr algn="just"/>
            <a:endParaRPr lang="en-US" dirty="0"/>
          </a:p>
        </p:txBody>
      </p:sp>
      <p:pic>
        <p:nvPicPr>
          <p:cNvPr id="6" name="Picture 5">
            <a:extLst>
              <a:ext uri="{FF2B5EF4-FFF2-40B4-BE49-F238E27FC236}">
                <a16:creationId xmlns:a16="http://schemas.microsoft.com/office/drawing/2014/main" id="{24964344-F2D3-455D-81DE-6DBB28303CC6}"/>
              </a:ext>
            </a:extLst>
          </p:cNvPr>
          <p:cNvPicPr/>
          <p:nvPr/>
        </p:nvPicPr>
        <p:blipFill>
          <a:blip r:embed="rId5"/>
          <a:stretch>
            <a:fillRect/>
          </a:stretch>
        </p:blipFill>
        <p:spPr>
          <a:xfrm>
            <a:off x="6479965" y="4224925"/>
            <a:ext cx="2655634" cy="2073853"/>
          </a:xfrm>
          <a:prstGeom prst="rect">
            <a:avLst/>
          </a:prstGeom>
        </p:spPr>
      </p:pic>
      <p:pic>
        <p:nvPicPr>
          <p:cNvPr id="7" name="Picture 6">
            <a:extLst>
              <a:ext uri="{FF2B5EF4-FFF2-40B4-BE49-F238E27FC236}">
                <a16:creationId xmlns:a16="http://schemas.microsoft.com/office/drawing/2014/main" id="{CE06C879-4CF2-4522-98D1-72A3C3655295}"/>
              </a:ext>
            </a:extLst>
          </p:cNvPr>
          <p:cNvPicPr/>
          <p:nvPr/>
        </p:nvPicPr>
        <p:blipFill>
          <a:blip r:embed="rId6"/>
          <a:stretch>
            <a:fillRect/>
          </a:stretch>
        </p:blipFill>
        <p:spPr>
          <a:xfrm>
            <a:off x="3196097" y="4190537"/>
            <a:ext cx="2663083" cy="2091731"/>
          </a:xfrm>
          <a:prstGeom prst="rect">
            <a:avLst/>
          </a:prstGeom>
        </p:spPr>
      </p:pic>
      <p:sp>
        <p:nvSpPr>
          <p:cNvPr id="8" name="Rectangle 7">
            <a:extLst>
              <a:ext uri="{FF2B5EF4-FFF2-40B4-BE49-F238E27FC236}">
                <a16:creationId xmlns:a16="http://schemas.microsoft.com/office/drawing/2014/main" id="{1EF4AD74-F5B0-4666-AF47-64FA1B683257}"/>
              </a:ext>
            </a:extLst>
          </p:cNvPr>
          <p:cNvSpPr/>
          <p:nvPr/>
        </p:nvSpPr>
        <p:spPr>
          <a:xfrm>
            <a:off x="3571781" y="5644734"/>
            <a:ext cx="394283" cy="583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AEA276-2AD8-49F2-9179-96200F248BF0}"/>
              </a:ext>
            </a:extLst>
          </p:cNvPr>
          <p:cNvSpPr/>
          <p:nvPr/>
        </p:nvSpPr>
        <p:spPr>
          <a:xfrm>
            <a:off x="6886830" y="5590547"/>
            <a:ext cx="394283" cy="583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EB5D770-8800-4591-B441-DD412FA35DC7}"/>
              </a:ext>
            </a:extLst>
          </p:cNvPr>
          <p:cNvCxnSpPr>
            <a:cxnSpLocks/>
            <a:endCxn id="19" idx="3"/>
          </p:cNvCxnSpPr>
          <p:nvPr/>
        </p:nvCxnSpPr>
        <p:spPr>
          <a:xfrm rot="10800000">
            <a:off x="2575313" y="4594257"/>
            <a:ext cx="4508667" cy="996292"/>
          </a:xfrm>
          <a:prstGeom prst="bentConnector3">
            <a:avLst>
              <a:gd name="adj1" fmla="val 98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2FA18E-391C-4241-856F-CD93D9E50EAE}"/>
              </a:ext>
            </a:extLst>
          </p:cNvPr>
          <p:cNvCxnSpPr>
            <a:cxnSpLocks/>
            <a:stCxn id="8" idx="0"/>
          </p:cNvCxnSpPr>
          <p:nvPr/>
        </p:nvCxnSpPr>
        <p:spPr>
          <a:xfrm flipV="1">
            <a:off x="3768923" y="4594257"/>
            <a:ext cx="0" cy="10504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F28D29E-38D6-45AE-A63D-9B930BD240FA}"/>
              </a:ext>
            </a:extLst>
          </p:cNvPr>
          <p:cNvSpPr txBox="1"/>
          <p:nvPr/>
        </p:nvSpPr>
        <p:spPr>
          <a:xfrm>
            <a:off x="1547240" y="4409591"/>
            <a:ext cx="1028072" cy="369332"/>
          </a:xfrm>
          <a:prstGeom prst="rect">
            <a:avLst/>
          </a:prstGeom>
          <a:noFill/>
        </p:spPr>
        <p:txBody>
          <a:bodyPr wrap="square" rtlCol="0">
            <a:spAutoFit/>
          </a:bodyPr>
          <a:lstStyle/>
          <a:p>
            <a:r>
              <a:rPr lang="en-US" dirty="0"/>
              <a:t>Outliers</a:t>
            </a:r>
          </a:p>
        </p:txBody>
      </p:sp>
      <p:pic>
        <p:nvPicPr>
          <p:cNvPr id="4" name="7">
            <a:hlinkClick r:id="" action="ppaction://media"/>
            <a:extLst>
              <a:ext uri="{FF2B5EF4-FFF2-40B4-BE49-F238E27FC236}">
                <a16:creationId xmlns:a16="http://schemas.microsoft.com/office/drawing/2014/main" id="{4C3B05A4-DD10-43F2-ADF6-0A6BC49C89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0938" y="501543"/>
            <a:ext cx="487363" cy="487363"/>
          </a:xfrm>
          <a:prstGeom prst="rect">
            <a:avLst/>
          </a:prstGeom>
        </p:spPr>
      </p:pic>
    </p:spTree>
    <p:extLst>
      <p:ext uri="{BB962C8B-B14F-4D97-AF65-F5344CB8AC3E}">
        <p14:creationId xmlns:p14="http://schemas.microsoft.com/office/powerpoint/2010/main" val="121515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8823-1FCA-40D8-98AB-37B754368D31}"/>
              </a:ext>
            </a:extLst>
          </p:cNvPr>
          <p:cNvSpPr>
            <a:spLocks noGrp="1"/>
          </p:cNvSpPr>
          <p:nvPr>
            <p:ph type="title"/>
          </p:nvPr>
        </p:nvSpPr>
        <p:spPr/>
        <p:txBody>
          <a:bodyPr/>
          <a:lstStyle/>
          <a:p>
            <a:r>
              <a:rPr lang="en-US" dirty="0"/>
              <a:t>Data Exploration</a:t>
            </a:r>
          </a:p>
        </p:txBody>
      </p:sp>
      <p:pic>
        <p:nvPicPr>
          <p:cNvPr id="4" name="Picture 3">
            <a:extLst>
              <a:ext uri="{FF2B5EF4-FFF2-40B4-BE49-F238E27FC236}">
                <a16:creationId xmlns:a16="http://schemas.microsoft.com/office/drawing/2014/main" id="{8C0897BE-48B1-47A5-A5D4-5BC67A0DE8B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97280" y="2572519"/>
            <a:ext cx="6560820" cy="3667070"/>
          </a:xfrm>
          <a:prstGeom prst="rect">
            <a:avLst/>
          </a:prstGeom>
          <a:noFill/>
          <a:ln>
            <a:noFill/>
          </a:ln>
        </p:spPr>
      </p:pic>
      <p:sp>
        <p:nvSpPr>
          <p:cNvPr id="5" name="TextBox 4">
            <a:extLst>
              <a:ext uri="{FF2B5EF4-FFF2-40B4-BE49-F238E27FC236}">
                <a16:creationId xmlns:a16="http://schemas.microsoft.com/office/drawing/2014/main" id="{82DCDADC-E8AD-42FB-9A65-A5CAA4A26CC2}"/>
              </a:ext>
            </a:extLst>
          </p:cNvPr>
          <p:cNvSpPr txBox="1"/>
          <p:nvPr/>
        </p:nvSpPr>
        <p:spPr>
          <a:xfrm>
            <a:off x="1097280" y="1981200"/>
            <a:ext cx="6593840" cy="461665"/>
          </a:xfrm>
          <a:prstGeom prst="rect">
            <a:avLst/>
          </a:prstGeom>
          <a:noFill/>
        </p:spPr>
        <p:txBody>
          <a:bodyPr wrap="square" rtlCol="0">
            <a:spAutoFit/>
          </a:bodyPr>
          <a:lstStyle/>
          <a:p>
            <a:r>
              <a:rPr lang="en-US" sz="2400" b="1" dirty="0"/>
              <a:t>Propagation of Signal in Space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120F09-8E06-41A6-AEAA-93C4D5CB6D2B}"/>
                  </a:ext>
                </a:extLst>
              </p:cNvPr>
              <p:cNvSpPr txBox="1"/>
              <p:nvPr/>
            </p:nvSpPr>
            <p:spPr>
              <a:xfrm>
                <a:off x="7833360" y="1737360"/>
                <a:ext cx="3322320" cy="2326984"/>
              </a:xfrm>
              <a:prstGeom prst="rect">
                <a:avLst/>
              </a:prstGeom>
              <a:noFill/>
            </p:spPr>
            <p:txBody>
              <a:bodyPr wrap="square" rtlCol="0">
                <a:spAutoFit/>
              </a:bodyPr>
              <a:lstStyle/>
              <a:p>
                <a:r>
                  <a:rPr lang="en-US" b="1" dirty="0"/>
                  <a:t>Hypothesis</a:t>
                </a:r>
                <a:r>
                  <a:rPr lang="en-US" dirty="0"/>
                  <a:t>:</a:t>
                </a:r>
              </a:p>
              <a:p>
                <a:r>
                  <a:rPr lang="en-US" dirty="0"/>
                  <a:t>RSSI will decrease uniformly moving away from the beacon following the Log-Distance Pathloss Model. </a:t>
                </a:r>
              </a:p>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𝑅𝑆𝑆𝐼</m:t>
                      </m:r>
                      <m:r>
                        <a:rPr lang="en-AU" i="1">
                          <a:latin typeface="Cambria Math" panose="02040503050406030204" pitchFamily="18" charset="0"/>
                        </a:rPr>
                        <m:t>= −10</m:t>
                      </m:r>
                      <m:r>
                        <a:rPr lang="en-AU" i="1">
                          <a:latin typeface="Cambria Math" panose="02040503050406030204" pitchFamily="18" charset="0"/>
                        </a:rPr>
                        <m:t>𝑛</m:t>
                      </m:r>
                      <m:r>
                        <a:rPr lang="en-AU" i="1">
                          <a:latin typeface="Cambria Math" panose="02040503050406030204" pitchFamily="18" charset="0"/>
                        </a:rPr>
                        <m:t> </m:t>
                      </m:r>
                      <m:sSub>
                        <m:sSubPr>
                          <m:ctrlPr>
                            <a:rPr lang="en-US" i="1">
                              <a:latin typeface="Cambria Math" panose="02040503050406030204" pitchFamily="18" charset="0"/>
                            </a:rPr>
                          </m:ctrlPr>
                        </m:sSubPr>
                        <m:e>
                          <m:r>
                            <a:rPr lang="en-AU" i="1">
                              <a:latin typeface="Cambria Math" panose="02040503050406030204" pitchFamily="18" charset="0"/>
                            </a:rPr>
                            <m:t>𝑙𝑜𝑔</m:t>
                          </m:r>
                        </m:e>
                        <m:sub>
                          <m:r>
                            <a:rPr lang="en-AU" i="1">
                              <a:latin typeface="Cambria Math" panose="02040503050406030204" pitchFamily="18" charset="0"/>
                            </a:rPr>
                            <m:t>10 </m:t>
                          </m:r>
                        </m:sub>
                      </m:sSub>
                      <m:f>
                        <m:fPr>
                          <m:ctrlPr>
                            <a:rPr lang="en-US" i="1">
                              <a:latin typeface="Cambria Math" panose="02040503050406030204" pitchFamily="18" charset="0"/>
                            </a:rPr>
                          </m:ctrlPr>
                        </m:fPr>
                        <m:num>
                          <m:r>
                            <a:rPr lang="en-AU" i="1">
                              <a:latin typeface="Cambria Math" panose="02040503050406030204" pitchFamily="18" charset="0"/>
                            </a:rPr>
                            <m:t>𝑑</m:t>
                          </m:r>
                        </m:num>
                        <m:den>
                          <m:sSub>
                            <m:sSubPr>
                              <m:ctrlPr>
                                <a:rPr lang="en-US" i="1">
                                  <a:latin typeface="Cambria Math" panose="02040503050406030204" pitchFamily="18" charset="0"/>
                                </a:rPr>
                              </m:ctrlPr>
                            </m:sSubPr>
                            <m:e>
                              <m:r>
                                <a:rPr lang="en-AU" i="1">
                                  <a:latin typeface="Cambria Math" panose="02040503050406030204" pitchFamily="18" charset="0"/>
                                </a:rPr>
                                <m:t>𝑑</m:t>
                              </m:r>
                            </m:e>
                            <m:sub>
                              <m:r>
                                <a:rPr lang="en-AU" i="1">
                                  <a:latin typeface="Cambria Math" panose="02040503050406030204" pitchFamily="18" charset="0"/>
                                </a:rPr>
                                <m:t>𝑜</m:t>
                              </m:r>
                            </m:sub>
                          </m:sSub>
                        </m:den>
                      </m:f>
                      <m:r>
                        <a:rPr lang="en-AU" i="1">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𝐴</m:t>
                          </m:r>
                        </m:e>
                        <m:sub>
                          <m:r>
                            <a:rPr lang="en-AU" i="1">
                              <a:latin typeface="Cambria Math" panose="02040503050406030204" pitchFamily="18" charset="0"/>
                            </a:rPr>
                            <m:t>𝑜</m:t>
                          </m:r>
                        </m:sub>
                      </m:sSub>
                    </m:oMath>
                  </m:oMathPara>
                </a14:m>
                <a:endParaRPr lang="en-US" dirty="0"/>
              </a:p>
              <a:p>
                <a:endParaRPr lang="en-US" dirty="0"/>
              </a:p>
            </p:txBody>
          </p:sp>
        </mc:Choice>
        <mc:Fallback xmlns="">
          <p:sp>
            <p:nvSpPr>
              <p:cNvPr id="6" name="TextBox 5">
                <a:extLst>
                  <a:ext uri="{FF2B5EF4-FFF2-40B4-BE49-F238E27FC236}">
                    <a16:creationId xmlns:a16="http://schemas.microsoft.com/office/drawing/2014/main" id="{40120F09-8E06-41A6-AEAA-93C4D5CB6D2B}"/>
                  </a:ext>
                </a:extLst>
              </p:cNvPr>
              <p:cNvSpPr txBox="1">
                <a:spLocks noRot="1" noChangeAspect="1" noMove="1" noResize="1" noEditPoints="1" noAdjustHandles="1" noChangeArrowheads="1" noChangeShapeType="1" noTextEdit="1"/>
              </p:cNvSpPr>
              <p:nvPr/>
            </p:nvSpPr>
            <p:spPr>
              <a:xfrm>
                <a:off x="7833360" y="1737360"/>
                <a:ext cx="3322320" cy="2326984"/>
              </a:xfrm>
              <a:prstGeom prst="rect">
                <a:avLst/>
              </a:prstGeom>
              <a:blipFill>
                <a:blip r:embed="rId6"/>
                <a:stretch>
                  <a:fillRect l="-1468" t="-130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5980EA0-92C9-4FE0-BDC1-E8AC1E6C1C91}"/>
              </a:ext>
            </a:extLst>
          </p:cNvPr>
          <p:cNvSpPr txBox="1"/>
          <p:nvPr/>
        </p:nvSpPr>
        <p:spPr>
          <a:xfrm>
            <a:off x="7833360" y="3633085"/>
            <a:ext cx="4037062" cy="2031325"/>
          </a:xfrm>
          <a:prstGeom prst="rect">
            <a:avLst/>
          </a:prstGeom>
          <a:noFill/>
        </p:spPr>
        <p:txBody>
          <a:bodyPr wrap="square" rtlCol="0">
            <a:spAutoFit/>
          </a:bodyPr>
          <a:lstStyle/>
          <a:p>
            <a:r>
              <a:rPr lang="en-US" b="1" dirty="0"/>
              <a:t>Observations:</a:t>
            </a:r>
            <a:endParaRPr lang="en-US" dirty="0"/>
          </a:p>
          <a:p>
            <a:pPr marL="285750" indent="-285750">
              <a:buFont typeface="Arial" panose="020B0604020202020204" pitchFamily="34" charset="0"/>
              <a:buChar char="•"/>
            </a:pPr>
            <a:r>
              <a:rPr lang="en-US" dirty="0"/>
              <a:t>Uneven propagation of the signal</a:t>
            </a:r>
          </a:p>
          <a:p>
            <a:pPr marL="285750" indent="-285750">
              <a:buFont typeface="Arial" panose="020B0604020202020204" pitchFamily="34" charset="0"/>
              <a:buChar char="•"/>
            </a:pPr>
            <a:r>
              <a:rPr lang="en-US" dirty="0"/>
              <a:t>The raw RSSI readings had wide variations for measurements coming from the same distance.</a:t>
            </a:r>
          </a:p>
          <a:p>
            <a:pPr marL="285750" indent="-285750">
              <a:buFont typeface="Arial" panose="020B0604020202020204" pitchFamily="34" charset="0"/>
              <a:buChar char="•"/>
            </a:pPr>
            <a:r>
              <a:rPr lang="en-US" dirty="0"/>
              <a:t>The mean RSSI readings approximated the expected inverse log relationship</a:t>
            </a:r>
          </a:p>
        </p:txBody>
      </p:sp>
      <p:pic>
        <p:nvPicPr>
          <p:cNvPr id="3" name="8">
            <a:hlinkClick r:id="" action="ppaction://media"/>
            <a:extLst>
              <a:ext uri="{FF2B5EF4-FFF2-40B4-BE49-F238E27FC236}">
                <a16:creationId xmlns:a16="http://schemas.microsoft.com/office/drawing/2014/main" id="{37697DB2-9156-48B1-A466-86D9D399945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48957" y="388774"/>
            <a:ext cx="487363" cy="487363"/>
          </a:xfrm>
          <a:prstGeom prst="rect">
            <a:avLst/>
          </a:prstGeom>
        </p:spPr>
      </p:pic>
    </p:spTree>
    <p:extLst>
      <p:ext uri="{BB962C8B-B14F-4D97-AF65-F5344CB8AC3E}">
        <p14:creationId xmlns:p14="http://schemas.microsoft.com/office/powerpoint/2010/main" val="428825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8823-1FCA-40D8-98AB-37B754368D31}"/>
              </a:ext>
            </a:extLst>
          </p:cNvPr>
          <p:cNvSpPr>
            <a:spLocks noGrp="1"/>
          </p:cNvSpPr>
          <p:nvPr>
            <p:ph type="title"/>
          </p:nvPr>
        </p:nvSpPr>
        <p:spPr/>
        <p:txBody>
          <a:bodyPr/>
          <a:lstStyle/>
          <a:p>
            <a:r>
              <a:rPr lang="en-US" dirty="0"/>
              <a:t>Data Exploration</a:t>
            </a:r>
          </a:p>
        </p:txBody>
      </p:sp>
      <p:sp>
        <p:nvSpPr>
          <p:cNvPr id="5" name="TextBox 4">
            <a:extLst>
              <a:ext uri="{FF2B5EF4-FFF2-40B4-BE49-F238E27FC236}">
                <a16:creationId xmlns:a16="http://schemas.microsoft.com/office/drawing/2014/main" id="{82DCDADC-E8AD-42FB-9A65-A5CAA4A26CC2}"/>
              </a:ext>
            </a:extLst>
          </p:cNvPr>
          <p:cNvSpPr txBox="1"/>
          <p:nvPr/>
        </p:nvSpPr>
        <p:spPr>
          <a:xfrm>
            <a:off x="1097280" y="1981200"/>
            <a:ext cx="6593840" cy="461665"/>
          </a:xfrm>
          <a:prstGeom prst="rect">
            <a:avLst/>
          </a:prstGeom>
          <a:noFill/>
        </p:spPr>
        <p:txBody>
          <a:bodyPr wrap="square" rtlCol="0">
            <a:spAutoFit/>
          </a:bodyPr>
          <a:lstStyle/>
          <a:p>
            <a:r>
              <a:rPr lang="en-US" sz="2400" b="1" dirty="0"/>
              <a:t>Valid RSSI Readings on Grid Locations</a:t>
            </a:r>
          </a:p>
        </p:txBody>
      </p:sp>
      <p:sp>
        <p:nvSpPr>
          <p:cNvPr id="6" name="TextBox 5">
            <a:extLst>
              <a:ext uri="{FF2B5EF4-FFF2-40B4-BE49-F238E27FC236}">
                <a16:creationId xmlns:a16="http://schemas.microsoft.com/office/drawing/2014/main" id="{40120F09-8E06-41A6-AEAA-93C4D5CB6D2B}"/>
              </a:ext>
            </a:extLst>
          </p:cNvPr>
          <p:cNvSpPr txBox="1"/>
          <p:nvPr/>
        </p:nvSpPr>
        <p:spPr>
          <a:xfrm>
            <a:off x="6850786" y="2016515"/>
            <a:ext cx="4878757" cy="1477328"/>
          </a:xfrm>
          <a:prstGeom prst="rect">
            <a:avLst/>
          </a:prstGeom>
          <a:noFill/>
        </p:spPr>
        <p:txBody>
          <a:bodyPr wrap="square" rtlCol="0">
            <a:spAutoFit/>
          </a:bodyPr>
          <a:lstStyle/>
          <a:p>
            <a:r>
              <a:rPr lang="en-US" b="1" dirty="0"/>
              <a:t>Hypothesis</a:t>
            </a:r>
            <a:r>
              <a:rPr lang="en-US" dirty="0"/>
              <a:t>:</a:t>
            </a:r>
          </a:p>
          <a:p>
            <a:pPr marL="285750" indent="-285750">
              <a:buFont typeface="Arial" panose="020B0604020202020204" pitchFamily="34" charset="0"/>
              <a:buChar char="•"/>
            </a:pPr>
            <a:r>
              <a:rPr lang="en-US" dirty="0"/>
              <a:t>Higher RSSI from beacons closer to the location being inspected</a:t>
            </a:r>
          </a:p>
          <a:p>
            <a:pPr marL="285750" indent="-285750">
              <a:buFont typeface="Arial" panose="020B0604020202020204" pitchFamily="34" charset="0"/>
              <a:buChar char="•"/>
            </a:pPr>
            <a:r>
              <a:rPr lang="en-US" dirty="0"/>
              <a:t>Valid readings will only come from beacons close to the location.</a:t>
            </a:r>
          </a:p>
        </p:txBody>
      </p:sp>
      <p:sp>
        <p:nvSpPr>
          <p:cNvPr id="7" name="TextBox 6">
            <a:extLst>
              <a:ext uri="{FF2B5EF4-FFF2-40B4-BE49-F238E27FC236}">
                <a16:creationId xmlns:a16="http://schemas.microsoft.com/office/drawing/2014/main" id="{B5980EA0-92C9-4FE0-BDC1-E8AC1E6C1C91}"/>
              </a:ext>
            </a:extLst>
          </p:cNvPr>
          <p:cNvSpPr txBox="1"/>
          <p:nvPr/>
        </p:nvSpPr>
        <p:spPr>
          <a:xfrm>
            <a:off x="6850786" y="3524579"/>
            <a:ext cx="4878758" cy="1754326"/>
          </a:xfrm>
          <a:prstGeom prst="rect">
            <a:avLst/>
          </a:prstGeom>
          <a:noFill/>
        </p:spPr>
        <p:txBody>
          <a:bodyPr wrap="square" rtlCol="0">
            <a:spAutoFit/>
          </a:bodyPr>
          <a:lstStyle/>
          <a:p>
            <a:r>
              <a:rPr lang="en-US" b="1" dirty="0"/>
              <a:t>Observation</a:t>
            </a:r>
            <a:r>
              <a:rPr lang="en-US" dirty="0"/>
              <a:t>:</a:t>
            </a:r>
          </a:p>
          <a:p>
            <a:pPr marL="285750" indent="-285750">
              <a:buFont typeface="Arial" panose="020B0604020202020204" pitchFamily="34" charset="0"/>
              <a:buChar char="•"/>
            </a:pPr>
            <a:r>
              <a:rPr lang="en-US" dirty="0"/>
              <a:t>Valid signals were only received from beacons close to the location.</a:t>
            </a:r>
          </a:p>
          <a:p>
            <a:pPr marL="285750" indent="-285750">
              <a:buFont typeface="Arial" panose="020B0604020202020204" pitchFamily="34" charset="0"/>
              <a:buChar char="•"/>
            </a:pPr>
            <a:r>
              <a:rPr lang="en-US" dirty="0"/>
              <a:t>Shorter distance did not always translate to higher RSSI.</a:t>
            </a:r>
          </a:p>
          <a:p>
            <a:pPr marL="285750" indent="-285750">
              <a:buFont typeface="Arial" panose="020B0604020202020204" pitchFamily="34" charset="0"/>
              <a:buChar char="•"/>
            </a:pPr>
            <a:r>
              <a:rPr lang="en-US" dirty="0"/>
              <a:t>RSSI variations can be as wide as [-80, -55]</a:t>
            </a:r>
          </a:p>
        </p:txBody>
      </p:sp>
      <p:pic>
        <p:nvPicPr>
          <p:cNvPr id="8" name="Picture 7">
            <a:extLst>
              <a:ext uri="{FF2B5EF4-FFF2-40B4-BE49-F238E27FC236}">
                <a16:creationId xmlns:a16="http://schemas.microsoft.com/office/drawing/2014/main" id="{423D93F6-DFDF-4089-B3CC-304E84450F2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65296" y="2619486"/>
            <a:ext cx="2103568" cy="1688698"/>
          </a:xfrm>
          <a:prstGeom prst="rect">
            <a:avLst/>
          </a:prstGeom>
          <a:noFill/>
          <a:ln>
            <a:noFill/>
          </a:ln>
        </p:spPr>
      </p:pic>
      <p:pic>
        <p:nvPicPr>
          <p:cNvPr id="9" name="Picture 8">
            <a:extLst>
              <a:ext uri="{FF2B5EF4-FFF2-40B4-BE49-F238E27FC236}">
                <a16:creationId xmlns:a16="http://schemas.microsoft.com/office/drawing/2014/main" id="{90A8723F-6A44-4502-8D54-76A6DAA1C35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526825" y="2587870"/>
            <a:ext cx="2103568" cy="1688698"/>
          </a:xfrm>
          <a:prstGeom prst="rect">
            <a:avLst/>
          </a:prstGeom>
          <a:noFill/>
          <a:ln>
            <a:noFill/>
          </a:ln>
        </p:spPr>
      </p:pic>
      <p:pic>
        <p:nvPicPr>
          <p:cNvPr id="10" name="Picture 9">
            <a:extLst>
              <a:ext uri="{FF2B5EF4-FFF2-40B4-BE49-F238E27FC236}">
                <a16:creationId xmlns:a16="http://schemas.microsoft.com/office/drawing/2014/main" id="{67FB7537-C584-4395-80D6-C04E9E664C3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55073" y="4484805"/>
            <a:ext cx="2103568" cy="1688698"/>
          </a:xfrm>
          <a:prstGeom prst="rect">
            <a:avLst/>
          </a:prstGeom>
          <a:noFill/>
          <a:ln>
            <a:noFill/>
          </a:ln>
        </p:spPr>
      </p:pic>
      <p:pic>
        <p:nvPicPr>
          <p:cNvPr id="4" name="9">
            <a:hlinkClick r:id="" action="ppaction://media"/>
            <a:extLst>
              <a:ext uri="{FF2B5EF4-FFF2-40B4-BE49-F238E27FC236}">
                <a16:creationId xmlns:a16="http://schemas.microsoft.com/office/drawing/2014/main" id="{7F4171F8-2381-48BC-B459-171F5532C4D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48957" y="409794"/>
            <a:ext cx="487363" cy="487363"/>
          </a:xfrm>
          <a:prstGeom prst="rect">
            <a:avLst/>
          </a:prstGeom>
        </p:spPr>
      </p:pic>
    </p:spTree>
    <p:extLst>
      <p:ext uri="{BB962C8B-B14F-4D97-AF65-F5344CB8AC3E}">
        <p14:creationId xmlns:p14="http://schemas.microsoft.com/office/powerpoint/2010/main" val="36667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44546A"/>
      </a:dk2>
      <a:lt2>
        <a:srgbClr val="E7E6E6"/>
      </a:lt2>
      <a:accent1>
        <a:srgbClr val="2F5496"/>
      </a:accent1>
      <a:accent2>
        <a:srgbClr val="C55A11"/>
      </a:accent2>
      <a:accent3>
        <a:srgbClr val="A5A5A5"/>
      </a:accent3>
      <a:accent4>
        <a:srgbClr val="FFC000"/>
      </a:accent4>
      <a:accent5>
        <a:srgbClr val="5B9BD5"/>
      </a:accent5>
      <a:accent6>
        <a:srgbClr val="70AD47"/>
      </a:accent6>
      <a:hlink>
        <a:srgbClr val="0563C1"/>
      </a:hlink>
      <a:folHlink>
        <a:srgbClr val="954F7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557</TotalTime>
  <Words>2006</Words>
  <Application>Microsoft Office PowerPoint</Application>
  <PresentationFormat>Widescreen</PresentationFormat>
  <Paragraphs>153</Paragraphs>
  <Slides>17</Slides>
  <Notes>17</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Wingdings</vt:lpstr>
      <vt:lpstr>Retrospect</vt:lpstr>
      <vt:lpstr>Comparison of KNN and Decision Tree Classification Algorithms for Bluetooth Fingerprinting using RSSI</vt:lpstr>
      <vt:lpstr>Introduction</vt:lpstr>
      <vt:lpstr>Problem Statement</vt:lpstr>
      <vt:lpstr>Bluetooth Low-Energy (BLE) RSSI Dataset</vt:lpstr>
      <vt:lpstr>Bluetooth Low-Energy (BLE) RSSI Dataset</vt:lpstr>
      <vt:lpstr>Bluetooth Low-Energy (BLE) RSSI Dataset</vt:lpstr>
      <vt:lpstr>Data Preparation</vt:lpstr>
      <vt:lpstr>Data Exploration</vt:lpstr>
      <vt:lpstr>Data Exploration</vt:lpstr>
      <vt:lpstr>Data Exploration</vt:lpstr>
      <vt:lpstr>MODELLING</vt:lpstr>
      <vt:lpstr>Feature Extraction &amp; Model Selection</vt:lpstr>
      <vt:lpstr>Parameter Tuning and Model Validation</vt:lpstr>
      <vt:lpstr>Parameter Tuning and Model Validation</vt:lpstr>
      <vt:lpstr>Results</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KNN and Decision Tree Classification Algorithms for Bluetooth Fingerprinting using RSSI</dc:title>
  <dc:creator>Kristian Guinto</dc:creator>
  <cp:lastModifiedBy>Kristian Guinto</cp:lastModifiedBy>
  <cp:revision>119</cp:revision>
  <dcterms:created xsi:type="dcterms:W3CDTF">2020-06-08T06:08:10Z</dcterms:created>
  <dcterms:modified xsi:type="dcterms:W3CDTF">2020-06-10T03:41:24Z</dcterms:modified>
</cp:coreProperties>
</file>